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gN27Ud3AT2shRk7T7+GGHKI7QE4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5934F7-B9EF-4F3F-ABF8-AF1A8B6E4D00}">
  <a:tblStyle styleId="{B95934F7-B9EF-4F3F-ABF8-AF1A8B6E4D00}"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0" name="Google Shape;8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1" name="Google Shape;18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30" name="Google Shape;2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49" name="Google Shape;24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72" name="Google Shape;2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1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9" name="Google Shape;30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2: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6" name="Google Shape;86;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45" name="Google Shape;345;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2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1" name="Google Shape;37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6" name="Google Shape;41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p2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25" name="Google Shape;42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5" name="Google Shape;435;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5" name="Google Shape;45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66" name="Google Shape;46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2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7" name="Google Shape;487;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6" name="Google Shape;9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6" name="Google Shape;49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0" name="Google Shape;510;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p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7" name="Google Shape;517;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3" name="Google Shape;523;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3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1" name="Google Shape;541;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8" name="Google Shape;548;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5" name="Google Shape;55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05" name="Google Shape;10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40" name="Google Shape;140;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65" name="Google Shape;16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9"/>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39"/>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3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3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48"/>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4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4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4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4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 name="Google Shape;27;p4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4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4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 name="Google Shape;33;p42"/>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42"/>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4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4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43"/>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0" name="Google Shape;40;p43"/>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4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43"/>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43"/>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4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4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4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9" name="Google Shape;49;p4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4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45"/>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4" name="Google Shape;54;p45"/>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5" name="Google Shape;55;p45"/>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56" name="Google Shape;56;p4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4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4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4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1" name="Google Shape;61;p46"/>
          <p:cNvSpPr>
            <a:spLocks noGrp="1"/>
          </p:cNvSpPr>
          <p:nvPr>
            <p:ph type="pic" idx="2"/>
          </p:nvPr>
        </p:nvSpPr>
        <p:spPr>
          <a:xfrm>
            <a:off x="5183188" y="987425"/>
            <a:ext cx="6172200" cy="4873625"/>
          </a:xfrm>
          <a:prstGeom prst="rect">
            <a:avLst/>
          </a:prstGeom>
          <a:noFill/>
          <a:ln>
            <a:noFill/>
          </a:ln>
        </p:spPr>
      </p:sp>
      <p:sp>
        <p:nvSpPr>
          <p:cNvPr id="62" name="Google Shape;62;p46"/>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3" name="Google Shape;63;p4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4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4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4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8" name="Google Shape;68;p4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4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8"/>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hyperlink" Target="https://www.stat.berkeley.edu/~breiman/RandomForests/cc_software.htm" TargetMode="External"/><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jpg"/><Relationship Id="rId10" Type="http://schemas.openxmlformats.org/officeDocument/2006/relationships/image" Target="../media/image31.png"/><Relationship Id="rId4" Type="http://schemas.openxmlformats.org/officeDocument/2006/relationships/image" Target="../media/image26.jpg"/><Relationship Id="rId9" Type="http://schemas.openxmlformats.org/officeDocument/2006/relationships/image" Target="../media/image30.jp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jpg"/></Relationships>
</file>

<file path=ppt/slides/_rels/slide16.xml.rels><?xml version="1.0" encoding="UTF-8" standalone="yes"?>
<Relationships xmlns="http://schemas.openxmlformats.org/package/2006/relationships"><Relationship Id="rId3" Type="http://schemas.openxmlformats.org/officeDocument/2006/relationships/hyperlink" Target="https://neptune.ai/blog/random-forest-regression-when-does-it-fail-and-wh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hyperlink" Target="https://arxiv.org/pdf/1904.10416.pdf" TargetMode="External"/><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44.png"/><Relationship Id="rId7"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superfastpython.com/" TargetMode="External"/><Relationship Id="rId5" Type="http://schemas.openxmlformats.org/officeDocument/2006/relationships/hyperlink" Target="https://machinelearningmastery.com/" TargetMode="External"/><Relationship Id="rId4" Type="http://schemas.openxmlformats.org/officeDocument/2006/relationships/hyperlink" Target="https://www.linkedin.com/in/jasonbrownlee/" TargetMode="External"/></Relationships>
</file>

<file path=ppt/slides/_rels/slide19.xml.rels><?xml version="1.0" encoding="UTF-8" standalone="yes"?>
<Relationships xmlns="http://schemas.openxmlformats.org/package/2006/relationships"><Relationship Id="rId8" Type="http://schemas.openxmlformats.org/officeDocument/2006/relationships/hyperlink" Target="https://scikit-learn.org/stable" TargetMode="External"/><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hyperlink" Target="https://www.anaconda.com/" TargetMode="External"/><Relationship Id="rId7" Type="http://schemas.openxmlformats.org/officeDocument/2006/relationships/hyperlink" Target="https://matplotlib.org/" TargetMode="External"/><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9.xml"/><Relationship Id="rId16"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hyperlink" Target="https://numpy.org/" TargetMode="External"/><Relationship Id="rId11" Type="http://schemas.openxmlformats.org/officeDocument/2006/relationships/hyperlink" Target="https://pytorch.org/" TargetMode="External"/><Relationship Id="rId5" Type="http://schemas.openxmlformats.org/officeDocument/2006/relationships/hyperlink" Target="https://pandas.pydata.org/" TargetMode="External"/><Relationship Id="rId15" Type="http://schemas.openxmlformats.org/officeDocument/2006/relationships/image" Target="../media/image50.png"/><Relationship Id="rId10" Type="http://schemas.openxmlformats.org/officeDocument/2006/relationships/hyperlink" Target="https://www.tensorflow.org/" TargetMode="External"/><Relationship Id="rId19" Type="http://schemas.openxmlformats.org/officeDocument/2006/relationships/image" Target="../media/image54.png"/><Relationship Id="rId4" Type="http://schemas.openxmlformats.org/officeDocument/2006/relationships/hyperlink" Target="https://jupyter.org/" TargetMode="External"/><Relationship Id="rId9" Type="http://schemas.openxmlformats.org/officeDocument/2006/relationships/hyperlink" Target="https://scipy.org/" TargetMode="External"/><Relationship Id="rId1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freecontent.manning.com/the-randomcutforest-algorithm/" TargetMode="External"/><Relationship Id="rId3" Type="http://schemas.openxmlformats.org/officeDocument/2006/relationships/hyperlink" Target="https://en.wikipedia.org/wiki/Isolation_forest" TargetMode="External"/><Relationship Id="rId7" Type="http://schemas.openxmlformats.org/officeDocument/2006/relationships/hyperlink" Target="http://proceedings.mlr.press/v48/guha16.pdf"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towardsdatascience.com/outlier-detection-with-isolation-forest-3d190448d45e" TargetMode="External"/><Relationship Id="rId11" Type="http://schemas.openxmlformats.org/officeDocument/2006/relationships/image" Target="../media/image56.png"/><Relationship Id="rId5" Type="http://schemas.openxmlformats.org/officeDocument/2006/relationships/hyperlink" Target="https://cs.nju.edu.cn/zhouzh/zhouzh.files/publication/icdm08b.pdf" TargetMode="External"/><Relationship Id="rId10" Type="http://schemas.openxmlformats.org/officeDocument/2006/relationships/image" Target="../media/image55.png"/><Relationship Id="rId4" Type="http://schemas.openxmlformats.org/officeDocument/2006/relationships/hyperlink" Target="https://stackoverflow.com/questions/63115867/isolation-forest-vs-robust-random-cut-forest-in-outlier-detection" TargetMode="External"/><Relationship Id="rId9" Type="http://schemas.openxmlformats.org/officeDocument/2006/relationships/hyperlink" Target="https://github.com/kLabUM/rrcf"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lG4VkPoG3ko"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3" Type="http://schemas.openxmlformats.org/officeDocument/2006/relationships/hyperlink" Target="https://scikit-learn.org/stable/data_transforms.html"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83.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p:nvPr/>
        </p:nvSpPr>
        <p:spPr>
          <a:xfrm>
            <a:off x="2704462" y="2124723"/>
            <a:ext cx="7078042" cy="2050471"/>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600"/>
              <a:buFont typeface="Arial"/>
              <a:buNone/>
            </a:pPr>
            <a:r>
              <a:rPr lang="en-US" sz="6600" b="1" i="0" u="none" strike="noStrike" cap="none">
                <a:solidFill>
                  <a:schemeClr val="dk1"/>
                </a:solidFill>
                <a:latin typeface="Calibri"/>
                <a:ea typeface="Calibri"/>
                <a:cs typeface="Calibri"/>
                <a:sym typeface="Calibri"/>
              </a:rPr>
              <a:t>Classical Machine Learning Tools</a:t>
            </a:r>
            <a:endParaRPr/>
          </a:p>
        </p:txBody>
      </p:sp>
      <p:cxnSp>
        <p:nvCxnSpPr>
          <p:cNvPr id="2" name="Straight Connector 1">
            <a:extLst>
              <a:ext uri="{FF2B5EF4-FFF2-40B4-BE49-F238E27FC236}">
                <a16:creationId xmlns:a16="http://schemas.microsoft.com/office/drawing/2014/main" id="{FB6D275B-6D93-36EC-2227-EF01EF811A68}"/>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0"/>
          <p:cNvSpPr txBox="1"/>
          <p:nvPr/>
        </p:nvSpPr>
        <p:spPr>
          <a:xfrm>
            <a:off x="3130657" y="2138766"/>
            <a:ext cx="5641384"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400" b="1" i="0" u="none" strike="noStrike" cap="none">
                <a:solidFill>
                  <a:srgbClr val="000000"/>
                </a:solidFill>
                <a:latin typeface="Arial"/>
                <a:ea typeface="Arial"/>
                <a:cs typeface="Arial"/>
                <a:sym typeface="Arial"/>
              </a:rPr>
              <a:t>Ensemble Learning</a:t>
            </a:r>
            <a:endParaRPr/>
          </a:p>
        </p:txBody>
      </p:sp>
      <p:sp>
        <p:nvSpPr>
          <p:cNvPr id="178" name="Google Shape;178;p10"/>
          <p:cNvSpPr txBox="1"/>
          <p:nvPr/>
        </p:nvSpPr>
        <p:spPr>
          <a:xfrm>
            <a:off x="1379347" y="3614979"/>
            <a:ext cx="10414863"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F0000"/>
                </a:solidFill>
                <a:latin typeface="Calibri"/>
                <a:ea typeface="Calibri"/>
                <a:cs typeface="Calibri"/>
                <a:sym typeface="Calibri"/>
              </a:rPr>
              <a:t>Idea - train several models to do predictions.</a:t>
            </a:r>
            <a:endParaRPr/>
          </a:p>
          <a:p>
            <a:pPr marL="0" marR="0" lvl="0" indent="0" algn="l" rtl="0">
              <a:lnSpc>
                <a:spcPct val="100000"/>
              </a:lnSpc>
              <a:spcBef>
                <a:spcPts val="0"/>
              </a:spcBef>
              <a:spcAft>
                <a:spcPts val="0"/>
              </a:spcAft>
              <a:buNone/>
            </a:pPr>
            <a:r>
              <a:rPr lang="en-US" sz="2800" b="1" i="0" u="none" strike="noStrike" cap="none">
                <a:solidFill>
                  <a:srgbClr val="00B050"/>
                </a:solidFill>
                <a:latin typeface="Calibri"/>
                <a:ea typeface="Calibri"/>
                <a:cs typeface="Calibri"/>
                <a:sym typeface="Calibri"/>
              </a:rPr>
              <a:t>Then combine predictions of these models to get a better predictor.</a:t>
            </a:r>
            <a:endParaRPr/>
          </a:p>
        </p:txBody>
      </p:sp>
      <p:cxnSp>
        <p:nvCxnSpPr>
          <p:cNvPr id="2" name="Straight Connector 1">
            <a:extLst>
              <a:ext uri="{FF2B5EF4-FFF2-40B4-BE49-F238E27FC236}">
                <a16:creationId xmlns:a16="http://schemas.microsoft.com/office/drawing/2014/main" id="{7941A3CD-096E-4EE8-F163-7EFD4B8746A2}"/>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1"/>
          <p:cNvSpPr txBox="1"/>
          <p:nvPr/>
        </p:nvSpPr>
        <p:spPr>
          <a:xfrm>
            <a:off x="0" y="-5043"/>
            <a:ext cx="5432646" cy="17718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B050"/>
                </a:solidFill>
                <a:latin typeface="Calibri"/>
                <a:ea typeface="Calibri"/>
                <a:cs typeface="Calibri"/>
                <a:sym typeface="Calibri"/>
              </a:rPr>
              <a:t>Idea: </a:t>
            </a:r>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make a reliable system from unreliable blocks using single-shot democratic voting</a:t>
            </a:r>
            <a:endParaRPr/>
          </a:p>
        </p:txBody>
      </p:sp>
      <p:sp>
        <p:nvSpPr>
          <p:cNvPr id="184" name="Google Shape;184;p11"/>
          <p:cNvSpPr/>
          <p:nvPr/>
        </p:nvSpPr>
        <p:spPr>
          <a:xfrm>
            <a:off x="1351723" y="2700515"/>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5" name="Google Shape;185;p11"/>
          <p:cNvSpPr txBox="1"/>
          <p:nvPr/>
        </p:nvSpPr>
        <p:spPr>
          <a:xfrm>
            <a:off x="1607122" y="2815726"/>
            <a:ext cx="11192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Computer 1</a:t>
            </a:r>
            <a:endParaRPr/>
          </a:p>
        </p:txBody>
      </p:sp>
      <p:sp>
        <p:nvSpPr>
          <p:cNvPr id="186" name="Google Shape;186;p11"/>
          <p:cNvSpPr/>
          <p:nvPr/>
        </p:nvSpPr>
        <p:spPr>
          <a:xfrm>
            <a:off x="1351723" y="3353927"/>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7" name="Google Shape;187;p11"/>
          <p:cNvSpPr txBox="1"/>
          <p:nvPr/>
        </p:nvSpPr>
        <p:spPr>
          <a:xfrm>
            <a:off x="1607122" y="3469138"/>
            <a:ext cx="11192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Computer 2</a:t>
            </a:r>
            <a:endParaRPr/>
          </a:p>
        </p:txBody>
      </p:sp>
      <p:sp>
        <p:nvSpPr>
          <p:cNvPr id="188" name="Google Shape;188;p11"/>
          <p:cNvSpPr/>
          <p:nvPr/>
        </p:nvSpPr>
        <p:spPr>
          <a:xfrm>
            <a:off x="1351723" y="4017231"/>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89" name="Google Shape;189;p11"/>
          <p:cNvSpPr txBox="1"/>
          <p:nvPr/>
        </p:nvSpPr>
        <p:spPr>
          <a:xfrm>
            <a:off x="1607122" y="4132442"/>
            <a:ext cx="111921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Computer 3</a:t>
            </a:r>
            <a:endParaRPr/>
          </a:p>
        </p:txBody>
      </p:sp>
      <p:sp>
        <p:nvSpPr>
          <p:cNvPr id="190" name="Google Shape;190;p11"/>
          <p:cNvSpPr txBox="1"/>
          <p:nvPr/>
        </p:nvSpPr>
        <p:spPr>
          <a:xfrm>
            <a:off x="40504" y="3469138"/>
            <a:ext cx="58235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Data</a:t>
            </a:r>
            <a:endParaRPr/>
          </a:p>
        </p:txBody>
      </p:sp>
      <p:cxnSp>
        <p:nvCxnSpPr>
          <p:cNvPr id="191" name="Google Shape;191;p11"/>
          <p:cNvCxnSpPr>
            <a:stCxn id="190" idx="3"/>
            <a:endCxn id="184" idx="1"/>
          </p:cNvCxnSpPr>
          <p:nvPr/>
        </p:nvCxnSpPr>
        <p:spPr>
          <a:xfrm rot="10800000" flipH="1">
            <a:off x="622854" y="2969627"/>
            <a:ext cx="729000" cy="653400"/>
          </a:xfrm>
          <a:prstGeom prst="straightConnector1">
            <a:avLst/>
          </a:prstGeom>
          <a:noFill/>
          <a:ln w="38100" cap="flat" cmpd="sng">
            <a:solidFill>
              <a:srgbClr val="3E6EC2"/>
            </a:solidFill>
            <a:prstDash val="solid"/>
            <a:round/>
            <a:headEnd type="none" w="sm" len="sm"/>
            <a:tailEnd type="stealth" w="med" len="med"/>
          </a:ln>
        </p:spPr>
      </p:cxnSp>
      <p:cxnSp>
        <p:nvCxnSpPr>
          <p:cNvPr id="192" name="Google Shape;192;p11"/>
          <p:cNvCxnSpPr>
            <a:stCxn id="190" idx="3"/>
            <a:endCxn id="186" idx="1"/>
          </p:cNvCxnSpPr>
          <p:nvPr/>
        </p:nvCxnSpPr>
        <p:spPr>
          <a:xfrm>
            <a:off x="622854" y="3623027"/>
            <a:ext cx="729000" cy="0"/>
          </a:xfrm>
          <a:prstGeom prst="straightConnector1">
            <a:avLst/>
          </a:prstGeom>
          <a:noFill/>
          <a:ln w="38100" cap="flat" cmpd="sng">
            <a:solidFill>
              <a:srgbClr val="3E6EC2"/>
            </a:solidFill>
            <a:prstDash val="solid"/>
            <a:round/>
            <a:headEnd type="none" w="sm" len="sm"/>
            <a:tailEnd type="stealth" w="med" len="med"/>
          </a:ln>
        </p:spPr>
      </p:cxnSp>
      <p:cxnSp>
        <p:nvCxnSpPr>
          <p:cNvPr id="193" name="Google Shape;193;p11"/>
          <p:cNvCxnSpPr>
            <a:stCxn id="190" idx="3"/>
            <a:endCxn id="188" idx="1"/>
          </p:cNvCxnSpPr>
          <p:nvPr/>
        </p:nvCxnSpPr>
        <p:spPr>
          <a:xfrm>
            <a:off x="622854" y="3623027"/>
            <a:ext cx="729000" cy="663300"/>
          </a:xfrm>
          <a:prstGeom prst="straightConnector1">
            <a:avLst/>
          </a:prstGeom>
          <a:noFill/>
          <a:ln w="38100" cap="flat" cmpd="sng">
            <a:solidFill>
              <a:srgbClr val="3E6EC2"/>
            </a:solidFill>
            <a:prstDash val="solid"/>
            <a:round/>
            <a:headEnd type="none" w="sm" len="sm"/>
            <a:tailEnd type="stealth" w="med" len="med"/>
          </a:ln>
        </p:spPr>
      </p:cxnSp>
      <p:sp>
        <p:nvSpPr>
          <p:cNvPr id="194" name="Google Shape;194;p11"/>
          <p:cNvSpPr/>
          <p:nvPr/>
        </p:nvSpPr>
        <p:spPr>
          <a:xfrm>
            <a:off x="3650975" y="3360555"/>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95" name="Google Shape;195;p11"/>
          <p:cNvSpPr txBox="1"/>
          <p:nvPr/>
        </p:nvSpPr>
        <p:spPr>
          <a:xfrm>
            <a:off x="3796569" y="3375536"/>
            <a:ext cx="1338828"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Majority voting</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system</a:t>
            </a:r>
            <a:endParaRPr/>
          </a:p>
        </p:txBody>
      </p:sp>
      <p:cxnSp>
        <p:nvCxnSpPr>
          <p:cNvPr id="196" name="Google Shape;196;p11"/>
          <p:cNvCxnSpPr>
            <a:stCxn id="188" idx="3"/>
            <a:endCxn id="194" idx="1"/>
          </p:cNvCxnSpPr>
          <p:nvPr/>
        </p:nvCxnSpPr>
        <p:spPr>
          <a:xfrm rot="10800000" flipH="1">
            <a:off x="2981740" y="3629632"/>
            <a:ext cx="669300" cy="656700"/>
          </a:xfrm>
          <a:prstGeom prst="straightConnector1">
            <a:avLst/>
          </a:prstGeom>
          <a:noFill/>
          <a:ln w="38100" cap="flat" cmpd="sng">
            <a:solidFill>
              <a:srgbClr val="3E6EC2"/>
            </a:solidFill>
            <a:prstDash val="solid"/>
            <a:round/>
            <a:headEnd type="none" w="sm" len="sm"/>
            <a:tailEnd type="stealth" w="med" len="med"/>
          </a:ln>
        </p:spPr>
      </p:cxnSp>
      <p:cxnSp>
        <p:nvCxnSpPr>
          <p:cNvPr id="197" name="Google Shape;197;p11"/>
          <p:cNvCxnSpPr>
            <a:stCxn id="186" idx="3"/>
            <a:endCxn id="194" idx="1"/>
          </p:cNvCxnSpPr>
          <p:nvPr/>
        </p:nvCxnSpPr>
        <p:spPr>
          <a:xfrm>
            <a:off x="2981740" y="3623028"/>
            <a:ext cx="669300" cy="6600"/>
          </a:xfrm>
          <a:prstGeom prst="straightConnector1">
            <a:avLst/>
          </a:prstGeom>
          <a:noFill/>
          <a:ln w="38100" cap="flat" cmpd="sng">
            <a:solidFill>
              <a:srgbClr val="3E6EC2"/>
            </a:solidFill>
            <a:prstDash val="solid"/>
            <a:round/>
            <a:headEnd type="none" w="sm" len="sm"/>
            <a:tailEnd type="stealth" w="med" len="med"/>
          </a:ln>
        </p:spPr>
      </p:cxnSp>
      <p:cxnSp>
        <p:nvCxnSpPr>
          <p:cNvPr id="198" name="Google Shape;198;p11"/>
          <p:cNvCxnSpPr>
            <a:stCxn id="184" idx="3"/>
            <a:endCxn id="194" idx="1"/>
          </p:cNvCxnSpPr>
          <p:nvPr/>
        </p:nvCxnSpPr>
        <p:spPr>
          <a:xfrm>
            <a:off x="2981740" y="2969616"/>
            <a:ext cx="669300" cy="660000"/>
          </a:xfrm>
          <a:prstGeom prst="straightConnector1">
            <a:avLst/>
          </a:prstGeom>
          <a:noFill/>
          <a:ln w="38100" cap="flat" cmpd="sng">
            <a:solidFill>
              <a:srgbClr val="3E6EC2"/>
            </a:solidFill>
            <a:prstDash val="solid"/>
            <a:round/>
            <a:headEnd type="none" w="sm" len="sm"/>
            <a:tailEnd type="stealth" w="med" len="med"/>
          </a:ln>
        </p:spPr>
      </p:cxnSp>
      <p:cxnSp>
        <p:nvCxnSpPr>
          <p:cNvPr id="199" name="Google Shape;199;p11"/>
          <p:cNvCxnSpPr>
            <a:stCxn id="194" idx="3"/>
          </p:cNvCxnSpPr>
          <p:nvPr/>
        </p:nvCxnSpPr>
        <p:spPr>
          <a:xfrm>
            <a:off x="5280992" y="3629656"/>
            <a:ext cx="624000" cy="7500"/>
          </a:xfrm>
          <a:prstGeom prst="straightConnector1">
            <a:avLst/>
          </a:prstGeom>
          <a:noFill/>
          <a:ln w="38100" cap="flat" cmpd="sng">
            <a:solidFill>
              <a:srgbClr val="3E6EC2"/>
            </a:solidFill>
            <a:prstDash val="solid"/>
            <a:round/>
            <a:headEnd type="none" w="sm" len="sm"/>
            <a:tailEnd type="stealth" w="med" len="med"/>
          </a:ln>
        </p:spPr>
      </p:cxnSp>
      <p:sp>
        <p:nvSpPr>
          <p:cNvPr id="200" name="Google Shape;200;p11"/>
          <p:cNvSpPr txBox="1"/>
          <p:nvPr/>
        </p:nvSpPr>
        <p:spPr>
          <a:xfrm>
            <a:off x="7096537" y="16573"/>
            <a:ext cx="5095463" cy="14464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00B050"/>
                </a:solidFill>
                <a:latin typeface="Calibri"/>
                <a:ea typeface="Calibri"/>
                <a:cs typeface="Calibri"/>
                <a:sym typeface="Calibri"/>
              </a:rPr>
              <a:t>Idea: </a:t>
            </a:r>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get to correct answer by making multiple corrective steps</a:t>
            </a:r>
            <a:endParaRPr/>
          </a:p>
        </p:txBody>
      </p:sp>
      <p:sp>
        <p:nvSpPr>
          <p:cNvPr id="201" name="Google Shape;201;p11"/>
          <p:cNvSpPr/>
          <p:nvPr/>
        </p:nvSpPr>
        <p:spPr>
          <a:xfrm>
            <a:off x="7189314" y="2031279"/>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2" name="Google Shape;202;p11"/>
          <p:cNvSpPr txBox="1"/>
          <p:nvPr/>
        </p:nvSpPr>
        <p:spPr>
          <a:xfrm>
            <a:off x="7222419" y="2146490"/>
            <a:ext cx="15969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a:t>
            </a:r>
            <a:r>
              <a:rPr lang="en-US" sz="1400" b="0" i="0" u="none" strike="noStrike" cap="none" baseline="30000">
                <a:solidFill>
                  <a:srgbClr val="000000"/>
                </a:solidFill>
                <a:latin typeface="Arial"/>
                <a:ea typeface="Arial"/>
                <a:cs typeface="Arial"/>
                <a:sym typeface="Arial"/>
              </a:rPr>
              <a:t>st</a:t>
            </a:r>
            <a:r>
              <a:rPr lang="en-US" sz="1400" b="0" i="0" u="none" strike="noStrike" cap="none">
                <a:solidFill>
                  <a:srgbClr val="000000"/>
                </a:solidFill>
                <a:latin typeface="Arial"/>
                <a:ea typeface="Arial"/>
                <a:cs typeface="Arial"/>
                <a:sym typeface="Arial"/>
              </a:rPr>
              <a:t> approximation</a:t>
            </a:r>
            <a:endParaRPr/>
          </a:p>
        </p:txBody>
      </p:sp>
      <p:sp>
        <p:nvSpPr>
          <p:cNvPr id="203" name="Google Shape;203;p11"/>
          <p:cNvSpPr/>
          <p:nvPr/>
        </p:nvSpPr>
        <p:spPr>
          <a:xfrm>
            <a:off x="7195939" y="2824083"/>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4" name="Google Shape;204;p11"/>
          <p:cNvSpPr txBox="1"/>
          <p:nvPr/>
        </p:nvSpPr>
        <p:spPr>
          <a:xfrm>
            <a:off x="7485281" y="2933320"/>
            <a:ext cx="970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correction</a:t>
            </a:r>
            <a:endParaRPr/>
          </a:p>
        </p:txBody>
      </p:sp>
      <p:cxnSp>
        <p:nvCxnSpPr>
          <p:cNvPr id="205" name="Google Shape;205;p11"/>
          <p:cNvCxnSpPr>
            <a:stCxn id="201" idx="2"/>
            <a:endCxn id="203" idx="0"/>
          </p:cNvCxnSpPr>
          <p:nvPr/>
        </p:nvCxnSpPr>
        <p:spPr>
          <a:xfrm>
            <a:off x="8004323" y="2569480"/>
            <a:ext cx="6600" cy="254700"/>
          </a:xfrm>
          <a:prstGeom prst="straightConnector1">
            <a:avLst/>
          </a:prstGeom>
          <a:noFill/>
          <a:ln w="38100" cap="flat" cmpd="sng">
            <a:solidFill>
              <a:srgbClr val="3E6EC2"/>
            </a:solidFill>
            <a:prstDash val="solid"/>
            <a:round/>
            <a:headEnd type="none" w="sm" len="sm"/>
            <a:tailEnd type="stealth" w="med" len="med"/>
          </a:ln>
        </p:spPr>
      </p:cxnSp>
      <p:sp>
        <p:nvSpPr>
          <p:cNvPr id="206" name="Google Shape;206;p11"/>
          <p:cNvSpPr/>
          <p:nvPr/>
        </p:nvSpPr>
        <p:spPr>
          <a:xfrm>
            <a:off x="7189315" y="3625840"/>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07" name="Google Shape;207;p11"/>
          <p:cNvSpPr txBox="1"/>
          <p:nvPr/>
        </p:nvSpPr>
        <p:spPr>
          <a:xfrm>
            <a:off x="7485280" y="3726554"/>
            <a:ext cx="970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correction</a:t>
            </a:r>
            <a:endParaRPr/>
          </a:p>
        </p:txBody>
      </p:sp>
      <p:cxnSp>
        <p:nvCxnSpPr>
          <p:cNvPr id="208" name="Google Shape;208;p11"/>
          <p:cNvCxnSpPr>
            <a:stCxn id="203" idx="2"/>
            <a:endCxn id="206" idx="0"/>
          </p:cNvCxnSpPr>
          <p:nvPr/>
        </p:nvCxnSpPr>
        <p:spPr>
          <a:xfrm flipH="1">
            <a:off x="8004348" y="3362284"/>
            <a:ext cx="6600" cy="263700"/>
          </a:xfrm>
          <a:prstGeom prst="straightConnector1">
            <a:avLst/>
          </a:prstGeom>
          <a:noFill/>
          <a:ln w="38100" cap="flat" cmpd="sng">
            <a:solidFill>
              <a:srgbClr val="3E6EC2"/>
            </a:solidFill>
            <a:prstDash val="solid"/>
            <a:round/>
            <a:headEnd type="none" w="sm" len="sm"/>
            <a:tailEnd type="stealth" w="med" len="med"/>
          </a:ln>
        </p:spPr>
      </p:cxnSp>
      <p:sp>
        <p:nvSpPr>
          <p:cNvPr id="209" name="Google Shape;209;p11"/>
          <p:cNvSpPr/>
          <p:nvPr/>
        </p:nvSpPr>
        <p:spPr>
          <a:xfrm>
            <a:off x="7189315" y="5308861"/>
            <a:ext cx="1630017" cy="538201"/>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11"/>
          <p:cNvSpPr txBox="1"/>
          <p:nvPr/>
        </p:nvSpPr>
        <p:spPr>
          <a:xfrm>
            <a:off x="7519253" y="5430889"/>
            <a:ext cx="9701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correction</a:t>
            </a:r>
            <a:endParaRPr/>
          </a:p>
        </p:txBody>
      </p:sp>
      <p:cxnSp>
        <p:nvCxnSpPr>
          <p:cNvPr id="211" name="Google Shape;211;p11"/>
          <p:cNvCxnSpPr>
            <a:endCxn id="209" idx="0"/>
          </p:cNvCxnSpPr>
          <p:nvPr/>
        </p:nvCxnSpPr>
        <p:spPr>
          <a:xfrm>
            <a:off x="7997724" y="5054161"/>
            <a:ext cx="6600" cy="254700"/>
          </a:xfrm>
          <a:prstGeom prst="straightConnector1">
            <a:avLst/>
          </a:prstGeom>
          <a:noFill/>
          <a:ln w="38100" cap="flat" cmpd="sng">
            <a:solidFill>
              <a:srgbClr val="3E6EC2"/>
            </a:solidFill>
            <a:prstDash val="solid"/>
            <a:round/>
            <a:headEnd type="none" w="sm" len="sm"/>
            <a:tailEnd type="stealth" w="med" len="med"/>
          </a:ln>
        </p:spPr>
      </p:cxnSp>
      <p:sp>
        <p:nvSpPr>
          <p:cNvPr id="212" name="Google Shape;212;p11"/>
          <p:cNvSpPr/>
          <p:nvPr/>
        </p:nvSpPr>
        <p:spPr>
          <a:xfrm>
            <a:off x="9798894" y="3370297"/>
            <a:ext cx="1630017" cy="845978"/>
          </a:xfrm>
          <a:prstGeom prst="roundRect">
            <a:avLst>
              <a:gd name="adj" fmla="val 16667"/>
            </a:avLst>
          </a:prstGeom>
          <a:noFill/>
          <a:ln w="381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3" name="Google Shape;213;p11"/>
          <p:cNvSpPr txBox="1"/>
          <p:nvPr/>
        </p:nvSpPr>
        <p:spPr>
          <a:xfrm>
            <a:off x="7586331" y="4096265"/>
            <a:ext cx="869087"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6000" b="1" i="0" u="none" strike="noStrike" cap="none">
                <a:solidFill>
                  <a:srgbClr val="0070C0"/>
                </a:solidFill>
                <a:latin typeface="Aharoni"/>
                <a:ea typeface="Aharoni"/>
                <a:cs typeface="Aharoni"/>
                <a:sym typeface="Aharoni"/>
              </a:rPr>
              <a:t>...</a:t>
            </a:r>
            <a:endParaRPr/>
          </a:p>
        </p:txBody>
      </p:sp>
      <p:cxnSp>
        <p:nvCxnSpPr>
          <p:cNvPr id="214" name="Google Shape;214;p11"/>
          <p:cNvCxnSpPr>
            <a:stCxn id="206" idx="2"/>
          </p:cNvCxnSpPr>
          <p:nvPr/>
        </p:nvCxnSpPr>
        <p:spPr>
          <a:xfrm>
            <a:off x="8004324" y="4164041"/>
            <a:ext cx="6600" cy="351900"/>
          </a:xfrm>
          <a:prstGeom prst="straightConnector1">
            <a:avLst/>
          </a:prstGeom>
          <a:noFill/>
          <a:ln w="38100" cap="flat" cmpd="sng">
            <a:solidFill>
              <a:srgbClr val="3E6EC2"/>
            </a:solidFill>
            <a:prstDash val="solid"/>
            <a:round/>
            <a:headEnd type="none" w="sm" len="sm"/>
            <a:tailEnd type="stealth" w="med" len="med"/>
          </a:ln>
        </p:spPr>
      </p:cxnSp>
      <p:sp>
        <p:nvSpPr>
          <p:cNvPr id="215" name="Google Shape;215;p11"/>
          <p:cNvSpPr txBox="1"/>
          <p:nvPr/>
        </p:nvSpPr>
        <p:spPr>
          <a:xfrm>
            <a:off x="113388" y="6106096"/>
            <a:ext cx="205334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FF0000"/>
                </a:solidFill>
                <a:latin typeface="Arial"/>
                <a:ea typeface="Arial"/>
                <a:cs typeface="Arial"/>
                <a:sym typeface="Arial"/>
              </a:rPr>
              <a:t>Bagging</a:t>
            </a:r>
            <a:endParaRPr/>
          </a:p>
        </p:txBody>
      </p:sp>
      <p:sp>
        <p:nvSpPr>
          <p:cNvPr id="216" name="Google Shape;216;p11"/>
          <p:cNvSpPr txBox="1"/>
          <p:nvPr/>
        </p:nvSpPr>
        <p:spPr>
          <a:xfrm>
            <a:off x="10045895" y="6107056"/>
            <a:ext cx="205334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FF0000"/>
                </a:solidFill>
                <a:latin typeface="Arial"/>
                <a:ea typeface="Arial"/>
                <a:cs typeface="Arial"/>
                <a:sym typeface="Arial"/>
              </a:rPr>
              <a:t>Boosting</a:t>
            </a:r>
            <a:endParaRPr/>
          </a:p>
        </p:txBody>
      </p:sp>
      <p:cxnSp>
        <p:nvCxnSpPr>
          <p:cNvPr id="217" name="Google Shape;217;p11"/>
          <p:cNvCxnSpPr>
            <a:stCxn id="212" idx="3"/>
          </p:cNvCxnSpPr>
          <p:nvPr/>
        </p:nvCxnSpPr>
        <p:spPr>
          <a:xfrm>
            <a:off x="11428911" y="3793286"/>
            <a:ext cx="663600" cy="6900"/>
          </a:xfrm>
          <a:prstGeom prst="straightConnector1">
            <a:avLst/>
          </a:prstGeom>
          <a:noFill/>
          <a:ln w="38100" cap="flat" cmpd="sng">
            <a:solidFill>
              <a:srgbClr val="3E6EC2"/>
            </a:solidFill>
            <a:prstDash val="solid"/>
            <a:round/>
            <a:headEnd type="none" w="sm" len="sm"/>
            <a:tailEnd type="stealth" w="med" len="med"/>
          </a:ln>
        </p:spPr>
      </p:cxnSp>
      <p:sp>
        <p:nvSpPr>
          <p:cNvPr id="218" name="Google Shape;218;p11"/>
          <p:cNvSpPr txBox="1"/>
          <p:nvPr/>
        </p:nvSpPr>
        <p:spPr>
          <a:xfrm>
            <a:off x="9846740" y="3454306"/>
            <a:ext cx="1549066"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Weighted </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voting</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system</a:t>
            </a:r>
            <a:endParaRPr/>
          </a:p>
        </p:txBody>
      </p:sp>
      <p:cxnSp>
        <p:nvCxnSpPr>
          <p:cNvPr id="219" name="Google Shape;219;p11"/>
          <p:cNvCxnSpPr>
            <a:stCxn id="201" idx="3"/>
            <a:endCxn id="212" idx="1"/>
          </p:cNvCxnSpPr>
          <p:nvPr/>
        </p:nvCxnSpPr>
        <p:spPr>
          <a:xfrm>
            <a:off x="8819331" y="2300380"/>
            <a:ext cx="979500" cy="1492800"/>
          </a:xfrm>
          <a:prstGeom prst="straightConnector1">
            <a:avLst/>
          </a:prstGeom>
          <a:noFill/>
          <a:ln w="38100" cap="flat" cmpd="sng">
            <a:solidFill>
              <a:srgbClr val="3E6EC2"/>
            </a:solidFill>
            <a:prstDash val="solid"/>
            <a:round/>
            <a:headEnd type="none" w="sm" len="sm"/>
            <a:tailEnd type="stealth" w="med" len="med"/>
          </a:ln>
        </p:spPr>
      </p:cxnSp>
      <p:cxnSp>
        <p:nvCxnSpPr>
          <p:cNvPr id="220" name="Google Shape;220;p11"/>
          <p:cNvCxnSpPr>
            <a:stCxn id="203" idx="3"/>
            <a:endCxn id="212" idx="1"/>
          </p:cNvCxnSpPr>
          <p:nvPr/>
        </p:nvCxnSpPr>
        <p:spPr>
          <a:xfrm>
            <a:off x="8825956" y="3093184"/>
            <a:ext cx="972900" cy="700200"/>
          </a:xfrm>
          <a:prstGeom prst="straightConnector1">
            <a:avLst/>
          </a:prstGeom>
          <a:noFill/>
          <a:ln w="38100" cap="flat" cmpd="sng">
            <a:solidFill>
              <a:srgbClr val="3E6EC2"/>
            </a:solidFill>
            <a:prstDash val="solid"/>
            <a:round/>
            <a:headEnd type="none" w="sm" len="sm"/>
            <a:tailEnd type="stealth" w="med" len="med"/>
          </a:ln>
        </p:spPr>
      </p:cxnSp>
      <p:cxnSp>
        <p:nvCxnSpPr>
          <p:cNvPr id="221" name="Google Shape;221;p11"/>
          <p:cNvCxnSpPr>
            <a:stCxn id="206" idx="3"/>
            <a:endCxn id="212" idx="1"/>
          </p:cNvCxnSpPr>
          <p:nvPr/>
        </p:nvCxnSpPr>
        <p:spPr>
          <a:xfrm rot="10800000" flipH="1">
            <a:off x="8819332" y="3793241"/>
            <a:ext cx="979500" cy="101700"/>
          </a:xfrm>
          <a:prstGeom prst="straightConnector1">
            <a:avLst/>
          </a:prstGeom>
          <a:noFill/>
          <a:ln w="38100" cap="flat" cmpd="sng">
            <a:solidFill>
              <a:srgbClr val="3E6EC2"/>
            </a:solidFill>
            <a:prstDash val="solid"/>
            <a:round/>
            <a:headEnd type="none" w="sm" len="sm"/>
            <a:tailEnd type="stealth" w="med" len="med"/>
          </a:ln>
        </p:spPr>
      </p:cxnSp>
      <p:cxnSp>
        <p:nvCxnSpPr>
          <p:cNvPr id="222" name="Google Shape;222;p11"/>
          <p:cNvCxnSpPr>
            <a:stCxn id="209" idx="3"/>
            <a:endCxn id="212" idx="1"/>
          </p:cNvCxnSpPr>
          <p:nvPr/>
        </p:nvCxnSpPr>
        <p:spPr>
          <a:xfrm rot="10800000" flipH="1">
            <a:off x="8819332" y="3793262"/>
            <a:ext cx="979500" cy="1784700"/>
          </a:xfrm>
          <a:prstGeom prst="straightConnector1">
            <a:avLst/>
          </a:prstGeom>
          <a:noFill/>
          <a:ln w="38100" cap="flat" cmpd="sng">
            <a:solidFill>
              <a:srgbClr val="3E6EC2"/>
            </a:solidFill>
            <a:prstDash val="solid"/>
            <a:round/>
            <a:headEnd type="none" w="sm" len="sm"/>
            <a:tailEnd type="stealth" w="med" len="med"/>
          </a:ln>
        </p:spPr>
      </p:cxnSp>
      <p:sp>
        <p:nvSpPr>
          <p:cNvPr id="223" name="Google Shape;223;p11"/>
          <p:cNvSpPr txBox="1"/>
          <p:nvPr/>
        </p:nvSpPr>
        <p:spPr>
          <a:xfrm>
            <a:off x="3662681" y="2108018"/>
            <a:ext cx="2751353"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Power of the majority</a:t>
            </a:r>
            <a:endParaRPr sz="14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committee, senate, congress, council, board of directors, ...</a:t>
            </a:r>
            <a:endParaRPr/>
          </a:p>
        </p:txBody>
      </p:sp>
      <p:sp>
        <p:nvSpPr>
          <p:cNvPr id="224" name="Google Shape;224;p11"/>
          <p:cNvSpPr txBox="1"/>
          <p:nvPr/>
        </p:nvSpPr>
        <p:spPr>
          <a:xfrm>
            <a:off x="9999514" y="2108018"/>
            <a:ext cx="2146104"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Power of validation</a:t>
            </a:r>
            <a:endParaRPr sz="14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science, open source community, ...</a:t>
            </a:r>
            <a:endParaRPr/>
          </a:p>
        </p:txBody>
      </p:sp>
      <p:cxnSp>
        <p:nvCxnSpPr>
          <p:cNvPr id="225" name="Google Shape;225;p11"/>
          <p:cNvCxnSpPr/>
          <p:nvPr/>
        </p:nvCxnSpPr>
        <p:spPr>
          <a:xfrm>
            <a:off x="6531429" y="127660"/>
            <a:ext cx="0" cy="6563211"/>
          </a:xfrm>
          <a:prstGeom prst="straightConnector1">
            <a:avLst/>
          </a:prstGeom>
          <a:noFill/>
          <a:ln w="63500" cap="flat" cmpd="sng">
            <a:solidFill>
              <a:srgbClr val="3E6EC2"/>
            </a:solidFill>
            <a:prstDash val="solid"/>
            <a:round/>
            <a:headEnd type="none" w="sm" len="sm"/>
            <a:tailEnd type="none" w="sm" len="sm"/>
          </a:ln>
        </p:spPr>
      </p:cxnSp>
      <p:sp>
        <p:nvSpPr>
          <p:cNvPr id="226" name="Google Shape;226;p11"/>
          <p:cNvSpPr txBox="1"/>
          <p:nvPr/>
        </p:nvSpPr>
        <p:spPr>
          <a:xfrm>
            <a:off x="3895106" y="6172008"/>
            <a:ext cx="25189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Wrong bias is not removed,</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it is simply averaged</a:t>
            </a:r>
            <a:endParaRPr/>
          </a:p>
        </p:txBody>
      </p:sp>
      <p:sp>
        <p:nvSpPr>
          <p:cNvPr id="227" name="Google Shape;227;p11"/>
          <p:cNvSpPr txBox="1"/>
          <p:nvPr/>
        </p:nvSpPr>
        <p:spPr>
          <a:xfrm>
            <a:off x="6637161" y="6167651"/>
            <a:ext cx="277470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Wrong bias is removed</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using correction and validation</a:t>
            </a:r>
            <a:endParaRPr/>
          </a:p>
        </p:txBody>
      </p:sp>
      <p:cxnSp>
        <p:nvCxnSpPr>
          <p:cNvPr id="2" name="Straight Connector 1">
            <a:extLst>
              <a:ext uri="{FF2B5EF4-FFF2-40B4-BE49-F238E27FC236}">
                <a16:creationId xmlns:a16="http://schemas.microsoft.com/office/drawing/2014/main" id="{0F078DDE-F3DA-E985-F915-A678DD075DFE}"/>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12"/>
          <p:cNvSpPr txBox="1"/>
          <p:nvPr/>
        </p:nvSpPr>
        <p:spPr>
          <a:xfrm>
            <a:off x="133266" y="118334"/>
            <a:ext cx="6635669" cy="59974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Ensemble Learning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Idea - train several models to do predictions.</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Then combine predictions of these models to get a better predictor.</a:t>
            </a:r>
            <a:endParaRPr/>
          </a:p>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It is possible to combine any types of models into one predictor.</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But commonly people combine variations of similar models, like </a:t>
            </a:r>
            <a:r>
              <a:rPr lang="en-US" sz="1800" b="1" i="0" u="none" strike="noStrike" cap="none">
                <a:solidFill>
                  <a:srgbClr val="FF0000"/>
                </a:solidFill>
                <a:latin typeface="Calibri"/>
                <a:ea typeface="Calibri"/>
                <a:cs typeface="Calibri"/>
                <a:sym typeface="Calibri"/>
              </a:rPr>
              <a:t>decision trees </a:t>
            </a:r>
            <a:r>
              <a:rPr lang="en-US" sz="1800" b="0" i="0" u="none" strike="noStrike" cap="none">
                <a:solidFill>
                  <a:schemeClr val="dk1"/>
                </a:solidFill>
                <a:latin typeface="Calibri"/>
                <a:ea typeface="Calibri"/>
                <a:cs typeface="Calibri"/>
                <a:sym typeface="Calibri"/>
              </a:rPr>
              <a:t>models.</a:t>
            </a:r>
            <a:endParaRPr/>
          </a:p>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Two most famous approaches are:</a:t>
            </a:r>
            <a:endParaRPr/>
          </a:p>
          <a:p>
            <a:pPr marL="0" marR="0" lvl="0" indent="0" algn="l" rtl="0">
              <a:lnSpc>
                <a:spcPct val="100000"/>
              </a:lnSpc>
              <a:spcBef>
                <a:spcPts val="0"/>
              </a:spcBef>
              <a:spcAft>
                <a:spcPts val="0"/>
              </a:spcAft>
              <a:buNone/>
            </a:pPr>
            <a:r>
              <a:rPr lang="en-US" sz="1800" b="1" i="0" u="none" strike="noStrike" cap="none">
                <a:solidFill>
                  <a:srgbClr val="FF0000"/>
                </a:solidFill>
                <a:latin typeface="Calibri"/>
                <a:ea typeface="Calibri"/>
                <a:cs typeface="Calibri"/>
                <a:sym typeface="Calibri"/>
              </a:rPr>
              <a:t> - "Random Forest"</a:t>
            </a:r>
            <a:endParaRPr/>
          </a:p>
          <a:p>
            <a:pPr marL="0" marR="0" lvl="0" indent="0" algn="l" rtl="0">
              <a:lnSpc>
                <a:spcPct val="100000"/>
              </a:lnSpc>
              <a:spcBef>
                <a:spcPts val="0"/>
              </a:spcBef>
              <a:spcAft>
                <a:spcPts val="0"/>
              </a:spcAft>
              <a:buNone/>
            </a:pPr>
            <a:r>
              <a:rPr lang="en-US" sz="1800" b="1" i="0" u="none" strike="noStrike" cap="none">
                <a:solidFill>
                  <a:srgbClr val="FF0000"/>
                </a:solidFill>
                <a:latin typeface="Calibri"/>
                <a:ea typeface="Calibri"/>
                <a:cs typeface="Calibri"/>
                <a:sym typeface="Calibri"/>
              </a:rPr>
              <a:t> - "Gradient Boosted Trees"</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Under the hood these models combine 100 ... 200+ similar trees.</a:t>
            </a:r>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The differences between algorithms: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how you select the data to train those trees</a:t>
            </a:r>
            <a:endParaRPr/>
          </a:p>
          <a:p>
            <a:pPr marL="285750" marR="0" lvl="0" indent="-285750" algn="l" rtl="0">
              <a:lnSpc>
                <a:spcPct val="100000"/>
              </a:lnSpc>
              <a:spcBef>
                <a:spcPts val="0"/>
              </a:spcBef>
              <a:spcAft>
                <a:spcPts val="0"/>
              </a:spcAft>
              <a:buClr>
                <a:srgbClr val="000000"/>
              </a:buClr>
              <a:buSzPts val="1800"/>
              <a:buFont typeface="Arial"/>
              <a:buChar char="•"/>
            </a:pPr>
            <a:r>
              <a:rPr lang="en-US" sz="1800" b="0" i="0" u="none" strike="noStrike" cap="none">
                <a:solidFill>
                  <a:schemeClr val="dk1"/>
                </a:solidFill>
                <a:latin typeface="Calibri"/>
                <a:ea typeface="Calibri"/>
                <a:cs typeface="Calibri"/>
                <a:sym typeface="Calibri"/>
              </a:rPr>
              <a:t>how you combine the predictions of these trees</a:t>
            </a:r>
            <a:endParaRPr/>
          </a:p>
        </p:txBody>
      </p:sp>
      <p:pic>
        <p:nvPicPr>
          <p:cNvPr id="233" name="Google Shape;233;p12" descr="Image result for random forest multiple trees carikature"/>
          <p:cNvPicPr preferRelativeResize="0"/>
          <p:nvPr/>
        </p:nvPicPr>
        <p:blipFill rotWithShape="1">
          <a:blip r:embed="rId3">
            <a:alphaModFix/>
          </a:blip>
          <a:srcRect/>
          <a:stretch/>
        </p:blipFill>
        <p:spPr>
          <a:xfrm>
            <a:off x="8454887" y="1367360"/>
            <a:ext cx="2875445" cy="2061640"/>
          </a:xfrm>
          <a:prstGeom prst="rect">
            <a:avLst/>
          </a:prstGeom>
          <a:noFill/>
          <a:ln>
            <a:noFill/>
          </a:ln>
        </p:spPr>
      </p:pic>
      <p:pic>
        <p:nvPicPr>
          <p:cNvPr id="234" name="Google Shape;234;p12"/>
          <p:cNvPicPr preferRelativeResize="0"/>
          <p:nvPr/>
        </p:nvPicPr>
        <p:blipFill rotWithShape="1">
          <a:blip r:embed="rId4">
            <a:alphaModFix/>
          </a:blip>
          <a:srcRect/>
          <a:stretch/>
        </p:blipFill>
        <p:spPr>
          <a:xfrm>
            <a:off x="7661663" y="4123784"/>
            <a:ext cx="4241248" cy="2143928"/>
          </a:xfrm>
          <a:prstGeom prst="rect">
            <a:avLst/>
          </a:prstGeom>
          <a:noFill/>
          <a:ln>
            <a:noFill/>
          </a:ln>
        </p:spPr>
      </p:pic>
      <p:sp>
        <p:nvSpPr>
          <p:cNvPr id="235" name="Google Shape;235;p12"/>
          <p:cNvSpPr/>
          <p:nvPr/>
        </p:nvSpPr>
        <p:spPr>
          <a:xfrm rot="-371600">
            <a:off x="5035138" y="2933202"/>
            <a:ext cx="2398816" cy="154379"/>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36" name="Google Shape;236;p12"/>
          <p:cNvSpPr/>
          <p:nvPr/>
        </p:nvSpPr>
        <p:spPr>
          <a:xfrm rot="804328">
            <a:off x="4980748" y="3723854"/>
            <a:ext cx="2398816" cy="154379"/>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 name="Straight Connector 1">
            <a:extLst>
              <a:ext uri="{FF2B5EF4-FFF2-40B4-BE49-F238E27FC236}">
                <a16:creationId xmlns:a16="http://schemas.microsoft.com/office/drawing/2014/main" id="{D4BC599C-E7D6-318D-9638-4AB8F3D27852}"/>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3"/>
          <p:cNvPicPr preferRelativeResize="0"/>
          <p:nvPr/>
        </p:nvPicPr>
        <p:blipFill rotWithShape="1">
          <a:blip r:embed="rId3">
            <a:alphaModFix/>
          </a:blip>
          <a:srcRect/>
          <a:stretch/>
        </p:blipFill>
        <p:spPr>
          <a:xfrm>
            <a:off x="95004" y="1181595"/>
            <a:ext cx="5549900" cy="5511800"/>
          </a:xfrm>
          <a:prstGeom prst="rect">
            <a:avLst/>
          </a:prstGeom>
          <a:noFill/>
          <a:ln>
            <a:noFill/>
          </a:ln>
        </p:spPr>
      </p:pic>
      <p:pic>
        <p:nvPicPr>
          <p:cNvPr id="242" name="Google Shape;242;p13"/>
          <p:cNvPicPr preferRelativeResize="0"/>
          <p:nvPr/>
        </p:nvPicPr>
        <p:blipFill rotWithShape="1">
          <a:blip r:embed="rId4">
            <a:alphaModFix/>
          </a:blip>
          <a:srcRect/>
          <a:stretch/>
        </p:blipFill>
        <p:spPr>
          <a:xfrm>
            <a:off x="7079845" y="1425721"/>
            <a:ext cx="3606800" cy="2768600"/>
          </a:xfrm>
          <a:prstGeom prst="rect">
            <a:avLst/>
          </a:prstGeom>
          <a:noFill/>
          <a:ln>
            <a:noFill/>
          </a:ln>
        </p:spPr>
      </p:pic>
      <p:sp>
        <p:nvSpPr>
          <p:cNvPr id="243" name="Google Shape;243;p13"/>
          <p:cNvSpPr txBox="1"/>
          <p:nvPr/>
        </p:nvSpPr>
        <p:spPr>
          <a:xfrm>
            <a:off x="6632871" y="5257526"/>
            <a:ext cx="4031171" cy="10156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Arial"/>
                <a:ea typeface="Arial"/>
                <a:cs typeface="Arial"/>
                <a:sym typeface="Arial"/>
              </a:rPr>
              <a:t>Ensemble tree classifiers</a:t>
            </a:r>
            <a:endParaRPr/>
          </a:p>
          <a:p>
            <a:pPr marL="0" marR="0" lvl="0" indent="0" algn="l" rtl="0">
              <a:lnSpc>
                <a:spcPct val="100000"/>
              </a:lnSpc>
              <a:spcBef>
                <a:spcPts val="0"/>
              </a:spcBef>
              <a:spcAft>
                <a:spcPts val="0"/>
              </a:spcAft>
              <a:buNone/>
            </a:pPr>
            <a:r>
              <a:rPr lang="en-US" sz="2000" b="0" i="0" u="none" strike="noStrike" cap="none">
                <a:solidFill>
                  <a:srgbClr val="0070C0"/>
                </a:solidFill>
                <a:latin typeface="Arial"/>
                <a:ea typeface="Arial"/>
                <a:cs typeface="Arial"/>
                <a:sym typeface="Arial"/>
              </a:rPr>
              <a:t>( Random Forest , XGBoost )</a:t>
            </a:r>
            <a:endParaRPr/>
          </a:p>
          <a:p>
            <a:pPr marL="0" marR="0" lvl="0" indent="0" algn="l" rtl="0">
              <a:lnSpc>
                <a:spcPct val="100000"/>
              </a:lnSpc>
              <a:spcBef>
                <a:spcPts val="0"/>
              </a:spcBef>
              <a:spcAft>
                <a:spcPts val="0"/>
              </a:spcAft>
              <a:buNone/>
            </a:pPr>
            <a:r>
              <a:rPr lang="en-US" sz="2000" b="0" i="0" u="none" strike="noStrike" cap="none">
                <a:solidFill>
                  <a:srgbClr val="0070C0"/>
                </a:solidFill>
                <a:latin typeface="Arial"/>
                <a:ea typeface="Arial"/>
                <a:cs typeface="Arial"/>
                <a:sym typeface="Arial"/>
              </a:rPr>
              <a:t>can solve complicated problems</a:t>
            </a:r>
            <a:endParaRPr/>
          </a:p>
        </p:txBody>
      </p:sp>
      <p:sp>
        <p:nvSpPr>
          <p:cNvPr id="244" name="Google Shape;244;p13"/>
          <p:cNvSpPr txBox="1"/>
          <p:nvPr/>
        </p:nvSpPr>
        <p:spPr>
          <a:xfrm>
            <a:off x="95004" y="95003"/>
            <a:ext cx="5549900" cy="104644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70C0"/>
                </a:solidFill>
                <a:latin typeface="Arial"/>
                <a:ea typeface="Arial"/>
                <a:cs typeface="Arial"/>
                <a:sym typeface="Arial"/>
              </a:rPr>
              <a:t>Binary Classification Problem</a:t>
            </a:r>
            <a:endParaRPr/>
          </a:p>
          <a:p>
            <a:pPr marL="0" marR="0" lvl="0" indent="0" algn="l" rtl="0">
              <a:lnSpc>
                <a:spcPct val="100000"/>
              </a:lnSpc>
              <a:spcBef>
                <a:spcPts val="0"/>
              </a:spcBef>
              <a:spcAft>
                <a:spcPts val="0"/>
              </a:spcAft>
              <a:buNone/>
            </a:pPr>
            <a:endParaRPr sz="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000" b="1" i="0" u="none" strike="noStrike" cap="none">
                <a:solidFill>
                  <a:srgbClr val="00B050"/>
                </a:solidFill>
                <a:latin typeface="Arial"/>
                <a:ea typeface="Arial"/>
                <a:cs typeface="Arial"/>
                <a:sym typeface="Arial"/>
              </a:rPr>
              <a:t>Example – two classes: red and grey.</a:t>
            </a:r>
            <a:endParaRPr/>
          </a:p>
        </p:txBody>
      </p:sp>
      <p:sp>
        <p:nvSpPr>
          <p:cNvPr id="245" name="Google Shape;245;p13"/>
          <p:cNvSpPr txBox="1"/>
          <p:nvPr/>
        </p:nvSpPr>
        <p:spPr>
          <a:xfrm>
            <a:off x="6632871" y="168420"/>
            <a:ext cx="4500749"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B050"/>
                </a:solidFill>
                <a:latin typeface="Arial"/>
                <a:ea typeface="Arial"/>
                <a:cs typeface="Arial"/>
                <a:sym typeface="Arial"/>
              </a:rPr>
              <a:t>Ensemble Tree Classifiers succeed </a:t>
            </a:r>
            <a:endParaRPr/>
          </a:p>
          <a:p>
            <a:pPr marL="0" marR="0" lvl="0" indent="0" algn="l" rtl="0">
              <a:lnSpc>
                <a:spcPct val="100000"/>
              </a:lnSpc>
              <a:spcBef>
                <a:spcPts val="0"/>
              </a:spcBef>
              <a:spcAft>
                <a:spcPts val="0"/>
              </a:spcAft>
              <a:buNone/>
            </a:pPr>
            <a:r>
              <a:rPr lang="en-US" sz="2000" b="1" i="0" u="none" strike="noStrike" cap="none">
                <a:solidFill>
                  <a:srgbClr val="00B050"/>
                </a:solidFill>
                <a:latin typeface="Arial"/>
                <a:ea typeface="Arial"/>
                <a:cs typeface="Arial"/>
                <a:sym typeface="Arial"/>
              </a:rPr>
              <a:t>where Linear Classifiers fail</a:t>
            </a:r>
            <a:endParaRPr/>
          </a:p>
        </p:txBody>
      </p:sp>
      <p:pic>
        <p:nvPicPr>
          <p:cNvPr id="246" name="Google Shape;246;p13" descr="Why is the logistic regression called &amp;#39;logistic&amp;#39;? - Quora"/>
          <p:cNvPicPr preferRelativeResize="0"/>
          <p:nvPr/>
        </p:nvPicPr>
        <p:blipFill rotWithShape="1">
          <a:blip r:embed="rId5">
            <a:alphaModFix/>
          </a:blip>
          <a:srcRect/>
          <a:stretch/>
        </p:blipFill>
        <p:spPr>
          <a:xfrm>
            <a:off x="7591640" y="4194321"/>
            <a:ext cx="3085344" cy="598738"/>
          </a:xfrm>
          <a:prstGeom prst="rect">
            <a:avLst/>
          </a:prstGeom>
          <a:noFill/>
          <a:ln>
            <a:noFill/>
          </a:ln>
        </p:spPr>
      </p:pic>
      <p:cxnSp>
        <p:nvCxnSpPr>
          <p:cNvPr id="2" name="Straight Connector 1">
            <a:extLst>
              <a:ext uri="{FF2B5EF4-FFF2-40B4-BE49-F238E27FC236}">
                <a16:creationId xmlns:a16="http://schemas.microsoft.com/office/drawing/2014/main" id="{B3F32E1B-DBB6-FD94-ED18-6F4F29E6D4DF}"/>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pic>
        <p:nvPicPr>
          <p:cNvPr id="251" name="Google Shape;251;p14"/>
          <p:cNvPicPr preferRelativeResize="0"/>
          <p:nvPr/>
        </p:nvPicPr>
        <p:blipFill rotWithShape="1">
          <a:blip r:embed="rId3">
            <a:alphaModFix/>
          </a:blip>
          <a:srcRect/>
          <a:stretch/>
        </p:blipFill>
        <p:spPr>
          <a:xfrm>
            <a:off x="83534" y="61010"/>
            <a:ext cx="1983764" cy="3224424"/>
          </a:xfrm>
          <a:prstGeom prst="rect">
            <a:avLst/>
          </a:prstGeom>
          <a:noFill/>
          <a:ln>
            <a:noFill/>
          </a:ln>
        </p:spPr>
      </p:pic>
      <p:sp>
        <p:nvSpPr>
          <p:cNvPr id="252" name="Google Shape;252;p14"/>
          <p:cNvSpPr/>
          <p:nvPr/>
        </p:nvSpPr>
        <p:spPr>
          <a:xfrm>
            <a:off x="27633" y="3309555"/>
            <a:ext cx="5301183"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Classification and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Regression Trees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(1984) by BFOS (BFOS = Breiman, Friedman, Olshen, Stone)</a:t>
            </a:r>
            <a:endParaRPr/>
          </a:p>
        </p:txBody>
      </p:sp>
      <p:sp>
        <p:nvSpPr>
          <p:cNvPr id="253" name="Google Shape;253;p14"/>
          <p:cNvSpPr txBox="1"/>
          <p:nvPr/>
        </p:nvSpPr>
        <p:spPr>
          <a:xfrm>
            <a:off x="2504350" y="2286562"/>
            <a:ext cx="1743816"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Leo Breiman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 Berkeley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Statistics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1928-2005</a:t>
            </a:r>
            <a:endParaRPr/>
          </a:p>
        </p:txBody>
      </p:sp>
      <p:sp>
        <p:nvSpPr>
          <p:cNvPr id="254" name="Google Shape;254;p14"/>
          <p:cNvSpPr txBox="1"/>
          <p:nvPr/>
        </p:nvSpPr>
        <p:spPr>
          <a:xfrm>
            <a:off x="4219438" y="2282932"/>
            <a:ext cx="1870841"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Jerome H. Friedman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Statistics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 Berkeley,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Stanford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1939- </a:t>
            </a:r>
            <a:endParaRPr/>
          </a:p>
        </p:txBody>
      </p:sp>
      <p:pic>
        <p:nvPicPr>
          <p:cNvPr id="255" name="Google Shape;255;p14"/>
          <p:cNvPicPr preferRelativeResize="0"/>
          <p:nvPr/>
        </p:nvPicPr>
        <p:blipFill rotWithShape="1">
          <a:blip r:embed="rId4">
            <a:alphaModFix/>
          </a:blip>
          <a:srcRect/>
          <a:stretch/>
        </p:blipFill>
        <p:spPr>
          <a:xfrm>
            <a:off x="4301112" y="119435"/>
            <a:ext cx="1707495" cy="2104118"/>
          </a:xfrm>
          <a:prstGeom prst="rect">
            <a:avLst/>
          </a:prstGeom>
          <a:noFill/>
          <a:ln>
            <a:noFill/>
          </a:ln>
        </p:spPr>
      </p:pic>
      <p:pic>
        <p:nvPicPr>
          <p:cNvPr id="256" name="Google Shape;256;p14"/>
          <p:cNvPicPr preferRelativeResize="0"/>
          <p:nvPr/>
        </p:nvPicPr>
        <p:blipFill rotWithShape="1">
          <a:blip r:embed="rId5">
            <a:alphaModFix/>
          </a:blip>
          <a:srcRect/>
          <a:stretch/>
        </p:blipFill>
        <p:spPr>
          <a:xfrm>
            <a:off x="7976423" y="127843"/>
            <a:ext cx="1066281" cy="1668730"/>
          </a:xfrm>
          <a:prstGeom prst="rect">
            <a:avLst/>
          </a:prstGeom>
          <a:noFill/>
          <a:ln>
            <a:noFill/>
          </a:ln>
        </p:spPr>
      </p:pic>
      <p:sp>
        <p:nvSpPr>
          <p:cNvPr id="257" name="Google Shape;257;p14"/>
          <p:cNvSpPr txBox="1"/>
          <p:nvPr/>
        </p:nvSpPr>
        <p:spPr>
          <a:xfrm>
            <a:off x="7895338" y="1813225"/>
            <a:ext cx="1571956"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Charles J. Stone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Math, Probability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UCLA,</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 Berkeley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1936-2019</a:t>
            </a:r>
            <a:endParaRPr/>
          </a:p>
        </p:txBody>
      </p:sp>
      <p:sp>
        <p:nvSpPr>
          <p:cNvPr id="258" name="Google Shape;258;p14"/>
          <p:cNvSpPr txBox="1"/>
          <p:nvPr/>
        </p:nvSpPr>
        <p:spPr>
          <a:xfrm>
            <a:off x="6220073" y="1905989"/>
            <a:ext cx="1723763"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Richard A. Olshen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Biostatistics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 Berkeley,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Stanford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1942-</a:t>
            </a:r>
            <a:endParaRPr/>
          </a:p>
        </p:txBody>
      </p:sp>
      <p:pic>
        <p:nvPicPr>
          <p:cNvPr id="259" name="Google Shape;259;p14"/>
          <p:cNvPicPr preferRelativeResize="0"/>
          <p:nvPr/>
        </p:nvPicPr>
        <p:blipFill rotWithShape="1">
          <a:blip r:embed="rId6">
            <a:alphaModFix/>
          </a:blip>
          <a:srcRect/>
          <a:stretch/>
        </p:blipFill>
        <p:spPr>
          <a:xfrm>
            <a:off x="53089" y="4948581"/>
            <a:ext cx="2709801" cy="1813646"/>
          </a:xfrm>
          <a:prstGeom prst="rect">
            <a:avLst/>
          </a:prstGeom>
          <a:noFill/>
          <a:ln>
            <a:noFill/>
          </a:ln>
        </p:spPr>
      </p:pic>
      <p:sp>
        <p:nvSpPr>
          <p:cNvPr id="260" name="Google Shape;260;p14"/>
          <p:cNvSpPr/>
          <p:nvPr/>
        </p:nvSpPr>
        <p:spPr>
          <a:xfrm>
            <a:off x="216985" y="4232354"/>
            <a:ext cx="22873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Random Decision Forests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(1995) by Tin Kam Ho</a:t>
            </a:r>
            <a:endParaRPr/>
          </a:p>
        </p:txBody>
      </p:sp>
      <p:pic>
        <p:nvPicPr>
          <p:cNvPr id="261" name="Google Shape;261;p14"/>
          <p:cNvPicPr preferRelativeResize="0"/>
          <p:nvPr/>
        </p:nvPicPr>
        <p:blipFill rotWithShape="1">
          <a:blip r:embed="rId7">
            <a:alphaModFix/>
          </a:blip>
          <a:srcRect/>
          <a:stretch/>
        </p:blipFill>
        <p:spPr>
          <a:xfrm>
            <a:off x="3073812" y="4364874"/>
            <a:ext cx="1630710" cy="1630710"/>
          </a:xfrm>
          <a:prstGeom prst="rect">
            <a:avLst/>
          </a:prstGeom>
          <a:noFill/>
          <a:ln>
            <a:noFill/>
          </a:ln>
        </p:spPr>
      </p:pic>
      <p:sp>
        <p:nvSpPr>
          <p:cNvPr id="262" name="Google Shape;262;p14"/>
          <p:cNvSpPr/>
          <p:nvPr/>
        </p:nvSpPr>
        <p:spPr>
          <a:xfrm>
            <a:off x="3073812" y="5995584"/>
            <a:ext cx="4063697"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Tin Kam Ho</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at Bell Labs in NJ.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then AI at IBM (since 2014) </a:t>
            </a:r>
            <a:endParaRPr/>
          </a:p>
        </p:txBody>
      </p:sp>
      <p:sp>
        <p:nvSpPr>
          <p:cNvPr id="263" name="Google Shape;263;p14"/>
          <p:cNvSpPr txBox="1"/>
          <p:nvPr/>
        </p:nvSpPr>
        <p:spPr>
          <a:xfrm>
            <a:off x="9497066" y="5161546"/>
            <a:ext cx="2447508" cy="166199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Adele Cutler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 Berkeley, then Utah State University.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Wrote original Random Forest in Fortran with Leo Breiman in 2002-2003</a:t>
            </a:r>
            <a:endParaRPr/>
          </a:p>
          <a:p>
            <a:pPr marL="0" marR="0" lvl="0" indent="0" algn="l" rtl="0">
              <a:lnSpc>
                <a:spcPct val="100000"/>
              </a:lnSpc>
              <a:spcBef>
                <a:spcPts val="0"/>
              </a:spcBef>
              <a:spcAft>
                <a:spcPts val="0"/>
              </a:spcAft>
              <a:buNone/>
            </a:pPr>
            <a:r>
              <a:rPr lang="en-US" sz="9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https://www.stat.berkeley.edu/~breiman/RandomForests/cc_software.htm</a:t>
            </a:r>
            <a:endParaRPr sz="900" b="0" i="0" u="none" strike="noStrike" cap="none">
              <a:solidFill>
                <a:srgbClr val="000000"/>
              </a:solidFill>
              <a:latin typeface="Arial"/>
              <a:ea typeface="Arial"/>
              <a:cs typeface="Arial"/>
              <a:sym typeface="Arial"/>
            </a:endParaRPr>
          </a:p>
        </p:txBody>
      </p:sp>
      <p:pic>
        <p:nvPicPr>
          <p:cNvPr id="264" name="Google Shape;264;p14"/>
          <p:cNvPicPr preferRelativeResize="0"/>
          <p:nvPr/>
        </p:nvPicPr>
        <p:blipFill rotWithShape="1">
          <a:blip r:embed="rId9">
            <a:alphaModFix/>
          </a:blip>
          <a:srcRect/>
          <a:stretch/>
        </p:blipFill>
        <p:spPr>
          <a:xfrm>
            <a:off x="9719064" y="3313971"/>
            <a:ext cx="1847575" cy="1847575"/>
          </a:xfrm>
          <a:prstGeom prst="rect">
            <a:avLst/>
          </a:prstGeom>
          <a:noFill/>
          <a:ln>
            <a:noFill/>
          </a:ln>
        </p:spPr>
      </p:pic>
      <p:pic>
        <p:nvPicPr>
          <p:cNvPr id="265" name="Google Shape;265;p14"/>
          <p:cNvPicPr preferRelativeResize="0"/>
          <p:nvPr/>
        </p:nvPicPr>
        <p:blipFill rotWithShape="1">
          <a:blip r:embed="rId10">
            <a:alphaModFix/>
          </a:blip>
          <a:srcRect/>
          <a:stretch/>
        </p:blipFill>
        <p:spPr>
          <a:xfrm>
            <a:off x="2386366" y="119615"/>
            <a:ext cx="1707496" cy="2099225"/>
          </a:xfrm>
          <a:prstGeom prst="rect">
            <a:avLst/>
          </a:prstGeom>
          <a:noFill/>
          <a:ln>
            <a:noFill/>
          </a:ln>
        </p:spPr>
      </p:pic>
      <p:cxnSp>
        <p:nvCxnSpPr>
          <p:cNvPr id="266" name="Google Shape;266;p14"/>
          <p:cNvCxnSpPr/>
          <p:nvPr/>
        </p:nvCxnSpPr>
        <p:spPr>
          <a:xfrm>
            <a:off x="53089" y="4101661"/>
            <a:ext cx="6852412" cy="0"/>
          </a:xfrm>
          <a:prstGeom prst="straightConnector1">
            <a:avLst/>
          </a:prstGeom>
          <a:noFill/>
          <a:ln w="25400" cap="flat" cmpd="sng">
            <a:solidFill>
              <a:srgbClr val="3E6EC2"/>
            </a:solidFill>
            <a:prstDash val="solid"/>
            <a:round/>
            <a:headEnd type="none" w="sm" len="sm"/>
            <a:tailEnd type="none" w="sm" len="sm"/>
          </a:ln>
        </p:spPr>
      </p:cxnSp>
      <p:pic>
        <p:nvPicPr>
          <p:cNvPr id="267" name="Google Shape;267;p14"/>
          <p:cNvPicPr preferRelativeResize="0"/>
          <p:nvPr/>
        </p:nvPicPr>
        <p:blipFill rotWithShape="1">
          <a:blip r:embed="rId11">
            <a:alphaModFix/>
          </a:blip>
          <a:srcRect/>
          <a:stretch/>
        </p:blipFill>
        <p:spPr>
          <a:xfrm>
            <a:off x="6264234" y="137238"/>
            <a:ext cx="1418894" cy="1768751"/>
          </a:xfrm>
          <a:prstGeom prst="rect">
            <a:avLst/>
          </a:prstGeom>
          <a:noFill/>
          <a:ln>
            <a:noFill/>
          </a:ln>
        </p:spPr>
      </p:pic>
      <p:sp>
        <p:nvSpPr>
          <p:cNvPr id="268" name="Google Shape;268;p14"/>
          <p:cNvSpPr txBox="1"/>
          <p:nvPr/>
        </p:nvSpPr>
        <p:spPr>
          <a:xfrm>
            <a:off x="10226459" y="913314"/>
            <a:ext cx="1568122"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FORTRAN</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Random Forest</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2002-2003</a:t>
            </a:r>
            <a:endParaRPr/>
          </a:p>
        </p:txBody>
      </p:sp>
      <p:sp>
        <p:nvSpPr>
          <p:cNvPr id="269" name="Google Shape;269;p14"/>
          <p:cNvSpPr/>
          <p:nvPr/>
        </p:nvSpPr>
        <p:spPr>
          <a:xfrm>
            <a:off x="10617702" y="1813225"/>
            <a:ext cx="416392" cy="1186203"/>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 name="Straight Connector 1">
            <a:extLst>
              <a:ext uri="{FF2B5EF4-FFF2-40B4-BE49-F238E27FC236}">
                <a16:creationId xmlns:a16="http://schemas.microsoft.com/office/drawing/2014/main" id="{033F27A3-F97A-9D12-CB92-DFE538F5E5FD}"/>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15"/>
          <p:cNvPicPr preferRelativeResize="0"/>
          <p:nvPr/>
        </p:nvPicPr>
        <p:blipFill rotWithShape="1">
          <a:blip r:embed="rId3">
            <a:alphaModFix/>
          </a:blip>
          <a:srcRect/>
          <a:stretch/>
        </p:blipFill>
        <p:spPr>
          <a:xfrm>
            <a:off x="3111244" y="901910"/>
            <a:ext cx="2364779" cy="1786625"/>
          </a:xfrm>
          <a:prstGeom prst="rect">
            <a:avLst/>
          </a:prstGeom>
          <a:noFill/>
          <a:ln>
            <a:noFill/>
          </a:ln>
        </p:spPr>
      </p:pic>
      <p:sp>
        <p:nvSpPr>
          <p:cNvPr id="275" name="Google Shape;275;p15"/>
          <p:cNvSpPr txBox="1"/>
          <p:nvPr/>
        </p:nvSpPr>
        <p:spPr>
          <a:xfrm>
            <a:off x="-35952" y="-62965"/>
            <a:ext cx="4046484" cy="6211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Boosting Algorithms</a:t>
            </a:r>
            <a:endParaRPr/>
          </a:p>
        </p:txBody>
      </p:sp>
      <p:sp>
        <p:nvSpPr>
          <p:cNvPr id="276" name="Google Shape;276;p15"/>
          <p:cNvSpPr txBox="1"/>
          <p:nvPr/>
        </p:nvSpPr>
        <p:spPr>
          <a:xfrm>
            <a:off x="7304691" y="2507542"/>
            <a:ext cx="4887310" cy="39703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Wikipedia, etc:</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idea of gradient boosting originated in the observation by </a:t>
            </a:r>
            <a:r>
              <a:rPr lang="en-US" sz="1400" b="1" i="0" u="none" strike="noStrike" cap="none">
                <a:solidFill>
                  <a:srgbClr val="0070C0"/>
                </a:solidFill>
                <a:latin typeface="Arial"/>
                <a:ea typeface="Arial"/>
                <a:cs typeface="Arial"/>
                <a:sym typeface="Arial"/>
              </a:rPr>
              <a:t>Leo Breiman</a:t>
            </a:r>
            <a:r>
              <a:rPr lang="en-US" sz="1400" b="0" i="0" u="none" strike="noStrike" cap="none">
                <a:solidFill>
                  <a:srgbClr val="000000"/>
                </a:solidFill>
                <a:latin typeface="Arial"/>
                <a:ea typeface="Arial"/>
                <a:cs typeface="Arial"/>
                <a:sym typeface="Arial"/>
              </a:rPr>
              <a:t> that boosting can be interpreted as an optimization algorithm on a suitable cost function (</a:t>
            </a:r>
            <a:r>
              <a:rPr lang="en-US" sz="1400" b="1" i="0" u="none" strike="noStrike" cap="none">
                <a:solidFill>
                  <a:srgbClr val="FF0000"/>
                </a:solidFill>
                <a:latin typeface="Arial"/>
                <a:ea typeface="Arial"/>
                <a:cs typeface="Arial"/>
                <a:sym typeface="Arial"/>
              </a:rPr>
              <a:t>1997</a:t>
            </a:r>
            <a:r>
              <a:rPr lang="en-US" sz="1400" b="0" i="0" u="none" strike="noStrike" cap="none">
                <a:solidFill>
                  <a:srgbClr val="000000"/>
                </a:solidFill>
                <a:latin typeface="Arial"/>
                <a:ea typeface="Arial"/>
                <a:cs typeface="Arial"/>
                <a:sym typeface="Arial"/>
              </a:rPr>
              <a:t>, Berkeley).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Explicit regression gradient boosting algorithms were subsequently developed by </a:t>
            </a:r>
            <a:r>
              <a:rPr lang="en-US" sz="1400" b="1" i="0" u="none" strike="noStrike" cap="none">
                <a:solidFill>
                  <a:srgbClr val="0070C0"/>
                </a:solidFill>
                <a:latin typeface="Arial"/>
                <a:ea typeface="Arial"/>
                <a:cs typeface="Arial"/>
                <a:sym typeface="Arial"/>
              </a:rPr>
              <a:t>Jerome H. Friedman</a:t>
            </a:r>
            <a:r>
              <a:rPr lang="en-US" sz="1400" b="0" i="0" u="none" strike="noStrike" cap="none">
                <a:solidFill>
                  <a:srgbClr val="000000"/>
                </a:solidFill>
                <a:latin typeface="Arial"/>
                <a:ea typeface="Arial"/>
                <a:cs typeface="Arial"/>
                <a:sym typeface="Arial"/>
              </a:rPr>
              <a:t> (</a:t>
            </a:r>
            <a:r>
              <a:rPr lang="en-US" sz="1400" b="1" i="0" u="none" strike="noStrike" cap="none">
                <a:solidFill>
                  <a:srgbClr val="FF0000"/>
                </a:solidFill>
                <a:latin typeface="Arial"/>
                <a:ea typeface="Arial"/>
                <a:cs typeface="Arial"/>
                <a:sym typeface="Arial"/>
              </a:rPr>
              <a:t>1999</a:t>
            </a:r>
            <a:r>
              <a:rPr lang="en-US" sz="1400" b="0" i="0" u="none" strike="noStrike" cap="none">
                <a:solidFill>
                  <a:srgbClr val="000000"/>
                </a:solidFill>
                <a:latin typeface="Arial"/>
                <a:ea typeface="Arial"/>
                <a:cs typeface="Arial"/>
                <a:sym typeface="Arial"/>
              </a:rPr>
              <a:t>, Berkeley).</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simultaneously with the more general functional gradient boosting perspective of </a:t>
            </a:r>
            <a:r>
              <a:rPr lang="en-US" sz="1400" b="1" i="0" u="none" strike="noStrike" cap="none">
                <a:solidFill>
                  <a:srgbClr val="0070C0"/>
                </a:solidFill>
                <a:latin typeface="Arial"/>
                <a:ea typeface="Arial"/>
                <a:cs typeface="Arial"/>
                <a:sym typeface="Arial"/>
              </a:rPr>
              <a:t>Llew Mason, Jonathan Baxter, Peter Bartlett and Marcus Frean</a:t>
            </a:r>
            <a:r>
              <a:rPr lang="en-US" sz="1400" b="0" i="0" u="none" strike="noStrike" cap="none">
                <a:solidFill>
                  <a:srgbClr val="000000"/>
                </a:solidFill>
                <a:latin typeface="Arial"/>
                <a:ea typeface="Arial"/>
                <a:cs typeface="Arial"/>
                <a:sym typeface="Arial"/>
              </a:rPr>
              <a:t> (</a:t>
            </a:r>
            <a:r>
              <a:rPr lang="en-US" sz="1400" b="1" i="0" u="none" strike="noStrike" cap="none">
                <a:solidFill>
                  <a:srgbClr val="FF0000"/>
                </a:solidFill>
                <a:latin typeface="Arial"/>
                <a:ea typeface="Arial"/>
                <a:cs typeface="Arial"/>
                <a:sym typeface="Arial"/>
              </a:rPr>
              <a:t>1999</a:t>
            </a:r>
            <a:r>
              <a:rPr lang="en-US" sz="14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Stochastic gradient boosting</a:t>
            </a:r>
            <a:r>
              <a:rPr lang="en-US" sz="1400" b="0" i="0" u="none" strike="noStrike" cap="none">
                <a:solidFill>
                  <a:srgbClr val="000000"/>
                </a:solidFill>
                <a:latin typeface="Arial"/>
                <a:ea typeface="Arial"/>
                <a:cs typeface="Arial"/>
                <a:sym typeface="Arial"/>
              </a:rPr>
              <a:t> - by Jerome H.Friedman, </a:t>
            </a:r>
            <a:r>
              <a:rPr lang="en-US" sz="1400" b="1" i="0" u="none" strike="noStrike" cap="none">
                <a:solidFill>
                  <a:srgbClr val="FF0000"/>
                </a:solidFill>
                <a:latin typeface="Arial"/>
                <a:ea typeface="Arial"/>
                <a:cs typeface="Arial"/>
                <a:sym typeface="Arial"/>
              </a:rPr>
              <a:t>2002</a:t>
            </a:r>
            <a:r>
              <a:rPr lang="en-US" sz="1400" b="0" i="0" u="none" strike="noStrike" cap="none">
                <a:solidFill>
                  <a:srgbClr val="000000"/>
                </a:solidFill>
                <a:latin typeface="Arial"/>
                <a:ea typeface="Arial"/>
                <a:cs typeface="Arial"/>
                <a:sym typeface="Arial"/>
              </a:rPr>
              <a:t> – adding random sampling to gradient boosting algorithm improves speed and accuracy.</a:t>
            </a:r>
            <a:endParaRPr/>
          </a:p>
        </p:txBody>
      </p:sp>
      <p:pic>
        <p:nvPicPr>
          <p:cNvPr id="277" name="Google Shape;277;p15"/>
          <p:cNvPicPr preferRelativeResize="0"/>
          <p:nvPr/>
        </p:nvPicPr>
        <p:blipFill rotWithShape="1">
          <a:blip r:embed="rId4">
            <a:alphaModFix/>
          </a:blip>
          <a:srcRect/>
          <a:stretch/>
        </p:blipFill>
        <p:spPr>
          <a:xfrm>
            <a:off x="4622126" y="2789461"/>
            <a:ext cx="1102313" cy="1256482"/>
          </a:xfrm>
          <a:prstGeom prst="rect">
            <a:avLst/>
          </a:prstGeom>
          <a:noFill/>
          <a:ln>
            <a:noFill/>
          </a:ln>
        </p:spPr>
      </p:pic>
      <p:pic>
        <p:nvPicPr>
          <p:cNvPr id="278" name="Google Shape;278;p15"/>
          <p:cNvPicPr preferRelativeResize="0"/>
          <p:nvPr/>
        </p:nvPicPr>
        <p:blipFill rotWithShape="1">
          <a:blip r:embed="rId5">
            <a:alphaModFix/>
          </a:blip>
          <a:srcRect/>
          <a:stretch/>
        </p:blipFill>
        <p:spPr>
          <a:xfrm>
            <a:off x="4531514" y="4595488"/>
            <a:ext cx="1192925" cy="639312"/>
          </a:xfrm>
          <a:prstGeom prst="rect">
            <a:avLst/>
          </a:prstGeom>
          <a:noFill/>
          <a:ln>
            <a:noFill/>
          </a:ln>
        </p:spPr>
      </p:pic>
      <p:pic>
        <p:nvPicPr>
          <p:cNvPr id="279" name="Google Shape;279;p15"/>
          <p:cNvPicPr preferRelativeResize="0"/>
          <p:nvPr/>
        </p:nvPicPr>
        <p:blipFill rotWithShape="1">
          <a:blip r:embed="rId6">
            <a:alphaModFix/>
          </a:blip>
          <a:srcRect/>
          <a:stretch/>
        </p:blipFill>
        <p:spPr>
          <a:xfrm>
            <a:off x="4554832" y="5952896"/>
            <a:ext cx="1189970" cy="467063"/>
          </a:xfrm>
          <a:prstGeom prst="rect">
            <a:avLst/>
          </a:prstGeom>
          <a:noFill/>
          <a:ln>
            <a:noFill/>
          </a:ln>
        </p:spPr>
      </p:pic>
      <p:sp>
        <p:nvSpPr>
          <p:cNvPr id="280" name="Google Shape;280;p15"/>
          <p:cNvSpPr txBox="1"/>
          <p:nvPr/>
        </p:nvSpPr>
        <p:spPr>
          <a:xfrm>
            <a:off x="47280" y="1306916"/>
            <a:ext cx="3253817"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Calibri"/>
                <a:ea typeface="Calibri"/>
                <a:cs typeface="Calibri"/>
                <a:sym typeface="Calibri"/>
              </a:rPr>
              <a:t>AdaBoost</a:t>
            </a: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FF0000"/>
                </a:solidFill>
                <a:latin typeface="Calibri"/>
                <a:ea typeface="Calibri"/>
                <a:cs typeface="Calibri"/>
                <a:sym typeface="Calibri"/>
              </a:rPr>
              <a:t>1995</a:t>
            </a:r>
            <a:r>
              <a:rPr lang="en-US" sz="1800" b="0" i="0" u="none" strike="noStrike" cap="none">
                <a:solidFill>
                  <a:schemeClr val="dk1"/>
                </a:solidFill>
                <a:latin typeface="Calibri"/>
                <a:ea typeface="Calibri"/>
                <a:cs typeface="Calibri"/>
                <a:sym typeface="Calibri"/>
              </a:rPr>
              <a:t>)</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Yoav Freund &amp; Robert Schapire</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(2003 Gödel Prize). </a:t>
            </a:r>
            <a:endParaRPr/>
          </a:p>
        </p:txBody>
      </p:sp>
      <p:sp>
        <p:nvSpPr>
          <p:cNvPr id="281" name="Google Shape;281;p15"/>
          <p:cNvSpPr txBox="1"/>
          <p:nvPr/>
        </p:nvSpPr>
        <p:spPr>
          <a:xfrm>
            <a:off x="47280" y="2789461"/>
            <a:ext cx="3730088"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Calibri"/>
                <a:ea typeface="Calibri"/>
                <a:cs typeface="Calibri"/>
                <a:sym typeface="Calibri"/>
              </a:rPr>
              <a:t>XGBoost</a:t>
            </a: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FF0000"/>
                </a:solidFill>
                <a:latin typeface="Calibri"/>
                <a:ea typeface="Calibri"/>
                <a:cs typeface="Calibri"/>
                <a:sym typeface="Calibri"/>
              </a:rPr>
              <a:t>2014</a:t>
            </a:r>
            <a:r>
              <a:rPr lang="en-US" sz="1800" b="0" i="0" u="none" strike="noStrike" cap="none">
                <a:solidFill>
                  <a:schemeClr val="dk1"/>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more flexible and optimized</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Tianqi Chen (was a Ph.D. student)</a:t>
            </a:r>
            <a:endParaRPr/>
          </a:p>
        </p:txBody>
      </p:sp>
      <p:sp>
        <p:nvSpPr>
          <p:cNvPr id="282" name="Google Shape;282;p15"/>
          <p:cNvSpPr txBox="1"/>
          <p:nvPr/>
        </p:nvSpPr>
        <p:spPr>
          <a:xfrm>
            <a:off x="47280" y="4322617"/>
            <a:ext cx="4219641" cy="113877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Calibri"/>
                <a:ea typeface="Calibri"/>
                <a:cs typeface="Calibri"/>
                <a:sym typeface="Calibri"/>
              </a:rPr>
              <a:t>Light GBM</a:t>
            </a: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FF0000"/>
                </a:solidFill>
                <a:latin typeface="Calibri"/>
                <a:ea typeface="Calibri"/>
                <a:cs typeface="Calibri"/>
                <a:sym typeface="Calibri"/>
              </a:rPr>
              <a:t>2016</a:t>
            </a:r>
            <a:r>
              <a:rPr lang="en-US" sz="1800" b="0" i="0" u="none" strike="noStrike" cap="none">
                <a:solidFill>
                  <a:schemeClr val="dk1"/>
                </a:solidFill>
                <a:latin typeface="Calibri"/>
                <a:ea typeface="Calibri"/>
                <a:cs typeface="Calibri"/>
                <a:sym typeface="Calibri"/>
              </a:rPr>
              <a:t>, Microsoft)</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fast-performing, distributed</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(GBM = Gradient Boosting Machine)</a:t>
            </a:r>
            <a:endParaRPr/>
          </a:p>
        </p:txBody>
      </p:sp>
      <p:sp>
        <p:nvSpPr>
          <p:cNvPr id="283" name="Google Shape;283;p15"/>
          <p:cNvSpPr txBox="1"/>
          <p:nvPr/>
        </p:nvSpPr>
        <p:spPr>
          <a:xfrm>
            <a:off x="42643" y="5784345"/>
            <a:ext cx="4219641" cy="86177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Calibri"/>
                <a:ea typeface="Calibri"/>
                <a:cs typeface="Calibri"/>
                <a:sym typeface="Calibri"/>
              </a:rPr>
              <a:t>CatBoost</a:t>
            </a:r>
            <a:r>
              <a:rPr lang="en-US" sz="1800" b="0" i="0" u="none" strike="noStrike" cap="none">
                <a:solidFill>
                  <a:schemeClr val="dk1"/>
                </a:solidFill>
                <a:latin typeface="Calibri"/>
                <a:ea typeface="Calibri"/>
                <a:cs typeface="Calibri"/>
                <a:sym typeface="Calibri"/>
              </a:rPr>
              <a:t> (</a:t>
            </a:r>
            <a:r>
              <a:rPr lang="en-US" sz="1800" b="1" i="0" u="none" strike="noStrike" cap="none">
                <a:solidFill>
                  <a:srgbClr val="FF0000"/>
                </a:solidFill>
                <a:latin typeface="Calibri"/>
                <a:ea typeface="Calibri"/>
                <a:cs typeface="Calibri"/>
                <a:sym typeface="Calibri"/>
              </a:rPr>
              <a:t>2017</a:t>
            </a:r>
            <a:r>
              <a:rPr lang="en-US" sz="1800" b="0" i="0" u="none" strike="noStrike" cap="none">
                <a:solidFill>
                  <a:schemeClr val="dk1"/>
                </a:solidFill>
                <a:latin typeface="Calibri"/>
                <a:ea typeface="Calibri"/>
                <a:cs typeface="Calibri"/>
                <a:sym typeface="Calibri"/>
              </a:rPr>
              <a:t>, Yandex) </a:t>
            </a:r>
            <a:endParaRPr/>
          </a:p>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big data, categorical data, multiple GPUs.</a:t>
            </a:r>
            <a:endParaRPr/>
          </a:p>
        </p:txBody>
      </p:sp>
      <p:sp>
        <p:nvSpPr>
          <p:cNvPr id="284" name="Google Shape;284;p15"/>
          <p:cNvSpPr txBox="1"/>
          <p:nvPr/>
        </p:nvSpPr>
        <p:spPr>
          <a:xfrm>
            <a:off x="8079485" y="1603178"/>
            <a:ext cx="134280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Leo Breiman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 Berkeley</a:t>
            </a:r>
            <a:endParaRPr/>
          </a:p>
        </p:txBody>
      </p:sp>
      <p:sp>
        <p:nvSpPr>
          <p:cNvPr id="285" name="Google Shape;285;p15"/>
          <p:cNvSpPr txBox="1"/>
          <p:nvPr/>
        </p:nvSpPr>
        <p:spPr>
          <a:xfrm>
            <a:off x="10015728" y="1606306"/>
            <a:ext cx="203178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Jerome H. Friedman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UC Berkeley,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Stanford </a:t>
            </a:r>
            <a:endParaRPr/>
          </a:p>
        </p:txBody>
      </p:sp>
      <p:pic>
        <p:nvPicPr>
          <p:cNvPr id="286" name="Google Shape;286;p15"/>
          <p:cNvPicPr preferRelativeResize="0"/>
          <p:nvPr/>
        </p:nvPicPr>
        <p:blipFill rotWithShape="1">
          <a:blip r:embed="rId7">
            <a:alphaModFix/>
          </a:blip>
          <a:srcRect/>
          <a:stretch/>
        </p:blipFill>
        <p:spPr>
          <a:xfrm>
            <a:off x="10080247" y="98974"/>
            <a:ext cx="1223510" cy="1507711"/>
          </a:xfrm>
          <a:prstGeom prst="rect">
            <a:avLst/>
          </a:prstGeom>
          <a:noFill/>
          <a:ln>
            <a:noFill/>
          </a:ln>
        </p:spPr>
      </p:pic>
      <p:pic>
        <p:nvPicPr>
          <p:cNvPr id="287" name="Google Shape;287;p15"/>
          <p:cNvPicPr preferRelativeResize="0"/>
          <p:nvPr/>
        </p:nvPicPr>
        <p:blipFill rotWithShape="1">
          <a:blip r:embed="rId8">
            <a:alphaModFix/>
          </a:blip>
          <a:srcRect/>
          <a:stretch/>
        </p:blipFill>
        <p:spPr>
          <a:xfrm>
            <a:off x="8079485" y="98974"/>
            <a:ext cx="1223510" cy="1504204"/>
          </a:xfrm>
          <a:prstGeom prst="rect">
            <a:avLst/>
          </a:prstGeom>
          <a:noFill/>
          <a:ln>
            <a:noFill/>
          </a:ln>
        </p:spPr>
      </p:pic>
      <p:pic>
        <p:nvPicPr>
          <p:cNvPr id="288" name="Google Shape;288;p15"/>
          <p:cNvPicPr preferRelativeResize="0"/>
          <p:nvPr/>
        </p:nvPicPr>
        <p:blipFill rotWithShape="1">
          <a:blip r:embed="rId9">
            <a:alphaModFix/>
          </a:blip>
          <a:srcRect/>
          <a:stretch/>
        </p:blipFill>
        <p:spPr>
          <a:xfrm>
            <a:off x="5473165" y="402695"/>
            <a:ext cx="986897" cy="998429"/>
          </a:xfrm>
          <a:prstGeom prst="rect">
            <a:avLst/>
          </a:prstGeom>
          <a:noFill/>
          <a:ln>
            <a:noFill/>
          </a:ln>
        </p:spPr>
      </p:pic>
      <p:pic>
        <p:nvPicPr>
          <p:cNvPr id="289" name="Google Shape;289;p15"/>
          <p:cNvPicPr preferRelativeResize="0"/>
          <p:nvPr/>
        </p:nvPicPr>
        <p:blipFill rotWithShape="1">
          <a:blip r:embed="rId10">
            <a:alphaModFix/>
          </a:blip>
          <a:srcRect/>
          <a:stretch/>
        </p:blipFill>
        <p:spPr>
          <a:xfrm>
            <a:off x="5460443" y="1432053"/>
            <a:ext cx="988348" cy="1256482"/>
          </a:xfrm>
          <a:prstGeom prst="rect">
            <a:avLst/>
          </a:prstGeom>
          <a:noFill/>
          <a:ln>
            <a:noFill/>
          </a:ln>
        </p:spPr>
      </p:pic>
      <p:sp>
        <p:nvSpPr>
          <p:cNvPr id="290" name="Google Shape;290;p15"/>
          <p:cNvSpPr txBox="1"/>
          <p:nvPr/>
        </p:nvSpPr>
        <p:spPr>
          <a:xfrm>
            <a:off x="-35952" y="558138"/>
            <a:ext cx="24036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Strength of Weak Learners</a:t>
            </a:r>
            <a:endParaRPr/>
          </a:p>
        </p:txBody>
      </p:sp>
      <p:cxnSp>
        <p:nvCxnSpPr>
          <p:cNvPr id="2" name="Straight Connector 1">
            <a:extLst>
              <a:ext uri="{FF2B5EF4-FFF2-40B4-BE49-F238E27FC236}">
                <a16:creationId xmlns:a16="http://schemas.microsoft.com/office/drawing/2014/main" id="{3BD49437-23DE-555E-E5E1-77308014C321}"/>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p:nvPr/>
        </p:nvSpPr>
        <p:spPr>
          <a:xfrm>
            <a:off x="130629" y="106878"/>
            <a:ext cx="8054726" cy="12311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RandomForestRegressor can NOT do extrapolation</a:t>
            </a:r>
            <a:endParaRPr/>
          </a:p>
          <a:p>
            <a:pPr marL="0" marR="0" lvl="0" indent="0" algn="l" rtl="0">
              <a:lnSpc>
                <a:spcPct val="100000"/>
              </a:lnSpc>
              <a:spcBef>
                <a:spcPts val="0"/>
              </a:spcBef>
              <a:spcAft>
                <a:spcPts val="0"/>
              </a:spcAft>
              <a:buNone/>
            </a:pPr>
            <a:endParaRPr sz="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It does interpolation for values inside the range of values.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But it can not go outside.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 </a:t>
            </a: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https://neptune.ai/blog/random-forest-regression-when-does-it-fail-and-why</a:t>
            </a:r>
            <a:endParaRPr sz="1400" b="0" i="0" u="none" strike="noStrike" cap="none">
              <a:solidFill>
                <a:srgbClr val="000000"/>
              </a:solidFill>
              <a:latin typeface="Arial"/>
              <a:ea typeface="Arial"/>
              <a:cs typeface="Arial"/>
              <a:sym typeface="Arial"/>
            </a:endParaRPr>
          </a:p>
        </p:txBody>
      </p:sp>
      <p:pic>
        <p:nvPicPr>
          <p:cNvPr id="296" name="Google Shape;296;p16"/>
          <p:cNvPicPr preferRelativeResize="0"/>
          <p:nvPr/>
        </p:nvPicPr>
        <p:blipFill rotWithShape="1">
          <a:blip r:embed="rId4">
            <a:alphaModFix/>
          </a:blip>
          <a:srcRect/>
          <a:stretch/>
        </p:blipFill>
        <p:spPr>
          <a:xfrm>
            <a:off x="130629" y="3721100"/>
            <a:ext cx="6485324" cy="2705870"/>
          </a:xfrm>
          <a:prstGeom prst="rect">
            <a:avLst/>
          </a:prstGeom>
          <a:noFill/>
          <a:ln>
            <a:noFill/>
          </a:ln>
        </p:spPr>
      </p:pic>
      <p:sp>
        <p:nvSpPr>
          <p:cNvPr id="297" name="Google Shape;297;p16"/>
          <p:cNvSpPr txBox="1"/>
          <p:nvPr/>
        </p:nvSpPr>
        <p:spPr>
          <a:xfrm>
            <a:off x="130629" y="1474906"/>
            <a:ext cx="7328006" cy="18158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RandomForest Regressor works by finding closest matches in given range.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take random subset of data (columns, rows), and build a tree splitting by "x".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Each leave has "x" and "y".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build hundred trees like this.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For inference, given value "x" we traverse all 100 trees (by "x") and find 100 values of "y".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Then we average them to get the desired prediction.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result is always within the range of "y" values. It can not extrapolate.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If you look at prediction values they will look like this:</a:t>
            </a:r>
            <a:endParaRPr/>
          </a:p>
        </p:txBody>
      </p:sp>
      <p:sp>
        <p:nvSpPr>
          <p:cNvPr id="298" name="Google Shape;298;p16"/>
          <p:cNvSpPr txBox="1"/>
          <p:nvPr/>
        </p:nvSpPr>
        <p:spPr>
          <a:xfrm>
            <a:off x="7901749" y="782409"/>
            <a:ext cx="3854822" cy="246221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RandomForest Regressor should not be used for time series forecasting.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Instead you can use SVM regression, Linear Regression, Deep Lerning (RNN), combining predictors using stacking, etc. </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We can use modified versions of random forest, for example Regression Enhanced Random Forest (RERF, 2017):</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 </a:t>
            </a: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https://arxiv.org/pdf/1904.10416.pdf</a:t>
            </a:r>
            <a:endParaRPr sz="1400" b="0" i="0" u="none" strike="noStrike" cap="none">
              <a:solidFill>
                <a:srgbClr val="000000"/>
              </a:solidFill>
              <a:latin typeface="Arial"/>
              <a:ea typeface="Arial"/>
              <a:cs typeface="Arial"/>
              <a:sym typeface="Arial"/>
            </a:endParaRPr>
          </a:p>
        </p:txBody>
      </p:sp>
      <p:cxnSp>
        <p:nvCxnSpPr>
          <p:cNvPr id="2" name="Straight Connector 1">
            <a:extLst>
              <a:ext uri="{FF2B5EF4-FFF2-40B4-BE49-F238E27FC236}">
                <a16:creationId xmlns:a16="http://schemas.microsoft.com/office/drawing/2014/main" id="{596ABF2A-6299-6B30-99F3-03F9556E6455}"/>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17"/>
          <p:cNvSpPr txBox="1"/>
          <p:nvPr/>
        </p:nvSpPr>
        <p:spPr>
          <a:xfrm>
            <a:off x="0" y="0"/>
            <a:ext cx="6155473"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More forecasting</a:t>
            </a:r>
            <a:endParaRPr/>
          </a:p>
        </p:txBody>
      </p:sp>
      <p:pic>
        <p:nvPicPr>
          <p:cNvPr id="304" name="Google Shape;304;p17"/>
          <p:cNvPicPr preferRelativeResize="0"/>
          <p:nvPr/>
        </p:nvPicPr>
        <p:blipFill rotWithShape="1">
          <a:blip r:embed="rId3">
            <a:alphaModFix/>
          </a:blip>
          <a:srcRect/>
          <a:stretch/>
        </p:blipFill>
        <p:spPr>
          <a:xfrm>
            <a:off x="8783453" y="4242216"/>
            <a:ext cx="3258644" cy="2151089"/>
          </a:xfrm>
          <a:prstGeom prst="rect">
            <a:avLst/>
          </a:prstGeom>
          <a:noFill/>
          <a:ln>
            <a:noFill/>
          </a:ln>
        </p:spPr>
      </p:pic>
      <p:sp>
        <p:nvSpPr>
          <p:cNvPr id="305" name="Google Shape;305;p17"/>
          <p:cNvSpPr txBox="1"/>
          <p:nvPr/>
        </p:nvSpPr>
        <p:spPr>
          <a:xfrm>
            <a:off x="149903" y="905232"/>
            <a:ext cx="7929795" cy="504753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Naive Qualitative</a:t>
            </a:r>
            <a:r>
              <a:rPr lang="en-US" sz="1400" b="0" i="0" u="none" strike="noStrike" cap="none">
                <a:solidFill>
                  <a:srgbClr val="000000"/>
                </a:solidFill>
                <a:latin typeface="Arial"/>
                <a:ea typeface="Arial"/>
                <a:cs typeface="Arial"/>
                <a:sym typeface="Arial"/>
              </a:rPr>
              <a:t> (forecast = last value, or an average of last period)</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Trend, Linear Regression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Multivariate Linear Regression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Exponential Smoothing</a:t>
            </a:r>
            <a:r>
              <a:rPr lang="en-US" sz="1400" b="0" i="0" u="none" strike="noStrike" cap="none">
                <a:solidFill>
                  <a:srgbClr val="000000"/>
                </a:solidFill>
                <a:latin typeface="Arial"/>
                <a:ea typeface="Arial"/>
                <a:cs typeface="Arial"/>
                <a:sym typeface="Arial"/>
              </a:rPr>
              <a:t> (weighted moving average)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Holt-Winters</a:t>
            </a:r>
            <a:r>
              <a:rPr lang="en-US" sz="1400" b="0" i="0" u="none" strike="noStrike" cap="none">
                <a:solidFill>
                  <a:srgbClr val="000000"/>
                </a:solidFill>
                <a:latin typeface="Arial"/>
                <a:ea typeface="Arial"/>
                <a:cs typeface="Arial"/>
                <a:sym typeface="Arial"/>
              </a:rPr>
              <a:t> = Triple Exponential Smoothing (smooth, trend, seasonality)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Fourier decomposition</a:t>
            </a:r>
            <a:r>
              <a:rPr lang="en-US" sz="1400" b="0" i="0" u="none" strike="noStrike" cap="none">
                <a:solidFill>
                  <a:srgbClr val="000000"/>
                </a:solidFill>
                <a:latin typeface="Arial"/>
                <a:ea typeface="Arial"/>
                <a:cs typeface="Arial"/>
                <a:sym typeface="Arial"/>
              </a:rPr>
              <a:t> to model Seasonality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ARMA</a:t>
            </a:r>
            <a:r>
              <a:rPr lang="en-US" sz="1400" b="0" i="0" u="none" strike="noStrike" cap="none">
                <a:solidFill>
                  <a:srgbClr val="000000"/>
                </a:solidFill>
                <a:latin typeface="Arial"/>
                <a:ea typeface="Arial"/>
                <a:cs typeface="Arial"/>
                <a:sym typeface="Arial"/>
              </a:rPr>
              <a:t> (Auto-Regressive Moving Average)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ARIMA</a:t>
            </a:r>
            <a:r>
              <a:rPr lang="en-US" sz="1400" b="0" i="0" u="none" strike="noStrike" cap="none">
                <a:solidFill>
                  <a:srgbClr val="000000"/>
                </a:solidFill>
                <a:latin typeface="Arial"/>
                <a:ea typeface="Arial"/>
                <a:cs typeface="Arial"/>
                <a:sym typeface="Arial"/>
              </a:rPr>
              <a:t> (Auto-Regressive Integrated Moving Average)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SARIMA</a:t>
            </a:r>
            <a:r>
              <a:rPr lang="en-US" sz="1400" b="0" i="0" u="none" strike="noStrike" cap="none">
                <a:solidFill>
                  <a:srgbClr val="000000"/>
                </a:solidFill>
                <a:latin typeface="Arial"/>
                <a:ea typeface="Arial"/>
                <a:cs typeface="Arial"/>
                <a:sym typeface="Arial"/>
              </a:rPr>
              <a:t> (S=Seasonality), SARIMAX (X - eXogenous regressors)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Auto-correlations</a:t>
            </a:r>
            <a:r>
              <a:rPr lang="en-US" sz="1400" b="0" i="0" u="none" strike="noStrike" cap="none">
                <a:solidFill>
                  <a:srgbClr val="000000"/>
                </a:solidFill>
                <a:latin typeface="Arial"/>
                <a:ea typeface="Arial"/>
                <a:cs typeface="Arial"/>
                <a:sym typeface="Arial"/>
              </a:rPr>
              <a:t>, bivariate cross-correlation, multivariate time series analysis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Causal </a:t>
            </a:r>
            <a:r>
              <a:rPr lang="en-US" sz="1400" b="0" i="0" u="none" strike="noStrike" cap="none">
                <a:solidFill>
                  <a:srgbClr val="000000"/>
                </a:solidFill>
                <a:latin typeface="Arial"/>
                <a:ea typeface="Arial"/>
                <a:cs typeface="Arial"/>
                <a:sym typeface="Arial"/>
              </a:rPr>
              <a:t>(cause-effect) - modeling specific causes/drivers that can influence the target value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(drivers – number of resources, spending on advertising, promotion,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legal change, website redesign, sport event, new law, election, etc.).</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Some drivers cause permanent shift, others – temporary response.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Monte-Carlo</a:t>
            </a:r>
            <a:r>
              <a:rPr lang="en-US" sz="1400" b="0" i="0" u="none" strike="noStrike" cap="none">
                <a:solidFill>
                  <a:srgbClr val="000000"/>
                </a:solidFill>
                <a:latin typeface="Arial"/>
                <a:ea typeface="Arial"/>
                <a:cs typeface="Arial"/>
                <a:sym typeface="Arial"/>
              </a:rPr>
              <a:t> (Random Walk Simulation)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Classification</a:t>
            </a:r>
            <a:r>
              <a:rPr lang="en-US" sz="1400" b="0" i="0" u="none" strike="noStrike" cap="none">
                <a:solidFill>
                  <a:srgbClr val="000000"/>
                </a:solidFill>
                <a:latin typeface="Arial"/>
                <a:ea typeface="Arial"/>
                <a:cs typeface="Arial"/>
                <a:sym typeface="Arial"/>
              </a:rPr>
              <a:t> (Random Forest, Boosting, etc.) - "this type of ... historically was causing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Neural Networks</a:t>
            </a:r>
            <a:r>
              <a:rPr lang="en-US" sz="1400" b="0" i="0" u="none" strike="noStrike" cap="none">
                <a:solidFill>
                  <a:srgbClr val="000000"/>
                </a:solidFill>
                <a:latin typeface="Arial"/>
                <a:ea typeface="Arial"/>
                <a:cs typeface="Arial"/>
                <a:sym typeface="Arial"/>
              </a:rPr>
              <a:t> - LSTM (Long Short Term Memory), multivariate LSTM,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GRU (Gated Recurrent Unit)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Facebook Prohpet</a:t>
            </a:r>
            <a:r>
              <a:rPr lang="en-US" sz="1400" b="0" i="0" u="none" strike="noStrike" cap="none">
                <a:solidFill>
                  <a:srgbClr val="000000"/>
                </a:solidFill>
                <a:latin typeface="Arial"/>
                <a:ea typeface="Arial"/>
                <a:cs typeface="Arial"/>
                <a:sym typeface="Arial"/>
              </a:rPr>
              <a:t> -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Azure AutoML</a:t>
            </a:r>
            <a:r>
              <a:rPr lang="en-US" sz="1400" b="0" i="0" u="none" strike="noStrike" cap="none">
                <a:solidFill>
                  <a:srgbClr val="000000"/>
                </a:solidFill>
                <a:latin typeface="Arial"/>
                <a:ea typeface="Arial"/>
                <a:cs typeface="Arial"/>
                <a:sym typeface="Arial"/>
              </a:rPr>
              <a:t> –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AWS DeepAR</a:t>
            </a:r>
            <a:r>
              <a:rPr lang="en-US" sz="1400" b="0" i="0" u="none" strike="noStrike" cap="none">
                <a:solidFill>
                  <a:srgbClr val="000000"/>
                </a:solidFill>
                <a:latin typeface="Arial"/>
                <a:ea typeface="Arial"/>
                <a:cs typeface="Arial"/>
                <a:sym typeface="Arial"/>
              </a:rPr>
              <a:t> - supervised learning algorithm, uses RNN (Recurrent Neural Network),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uses 1 or multiple similar 1-dim time series.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etc.</a:t>
            </a:r>
            <a:endParaRPr/>
          </a:p>
        </p:txBody>
      </p:sp>
      <p:pic>
        <p:nvPicPr>
          <p:cNvPr id="306" name="Google Shape;306;p17"/>
          <p:cNvPicPr preferRelativeResize="0"/>
          <p:nvPr/>
        </p:nvPicPr>
        <p:blipFill rotWithShape="1">
          <a:blip r:embed="rId4">
            <a:alphaModFix/>
          </a:blip>
          <a:srcRect/>
          <a:stretch/>
        </p:blipFill>
        <p:spPr>
          <a:xfrm>
            <a:off x="8181709" y="261610"/>
            <a:ext cx="3860388" cy="2852119"/>
          </a:xfrm>
          <a:prstGeom prst="rect">
            <a:avLst/>
          </a:prstGeom>
          <a:noFill/>
          <a:ln>
            <a:noFill/>
          </a:ln>
        </p:spPr>
      </p:pic>
      <p:cxnSp>
        <p:nvCxnSpPr>
          <p:cNvPr id="2" name="Straight Connector 1">
            <a:extLst>
              <a:ext uri="{FF2B5EF4-FFF2-40B4-BE49-F238E27FC236}">
                <a16:creationId xmlns:a16="http://schemas.microsoft.com/office/drawing/2014/main" id="{7687BD6C-B028-37A7-E4E1-F9D50E8C68B7}"/>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8"/>
          <p:cNvSpPr txBox="1"/>
          <p:nvPr/>
        </p:nvSpPr>
        <p:spPr>
          <a:xfrm>
            <a:off x="0" y="0"/>
            <a:ext cx="669022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Jason Brownlee</a:t>
            </a:r>
            <a:endParaRPr/>
          </a:p>
        </p:txBody>
      </p:sp>
      <p:sp>
        <p:nvSpPr>
          <p:cNvPr id="312" name="Google Shape;312;p18"/>
          <p:cNvSpPr txBox="1"/>
          <p:nvPr/>
        </p:nvSpPr>
        <p:spPr>
          <a:xfrm>
            <a:off x="0" y="763488"/>
            <a:ext cx="517643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B050"/>
                </a:solidFill>
                <a:latin typeface="Arial"/>
                <a:ea typeface="Arial"/>
                <a:cs typeface="Arial"/>
                <a:sym typeface="Arial"/>
              </a:rPr>
              <a:t>Best two books on time series forecasting:</a:t>
            </a:r>
            <a:endParaRPr/>
          </a:p>
        </p:txBody>
      </p:sp>
      <p:pic>
        <p:nvPicPr>
          <p:cNvPr id="313" name="Google Shape;313;p18" descr="Deep Learning for Time Series Forecastin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828005" y="1857397"/>
            <a:ext cx="1862221" cy="2632503"/>
          </a:xfrm>
          <a:prstGeom prst="rect">
            <a:avLst/>
          </a:prstGeom>
          <a:noFill/>
          <a:ln>
            <a:noFill/>
          </a:ln>
        </p:spPr>
      </p:pic>
      <p:sp>
        <p:nvSpPr>
          <p:cNvPr id="314" name="Google Shape;314;p18"/>
          <p:cNvSpPr txBox="1"/>
          <p:nvPr/>
        </p:nvSpPr>
        <p:spPr>
          <a:xfrm>
            <a:off x="7764652" y="2827906"/>
            <a:ext cx="4360274" cy="35394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Jason Brownlee</a:t>
            </a:r>
            <a:endParaRPr/>
          </a:p>
          <a:p>
            <a:pPr marL="0" marR="0" lvl="0" indent="0" algn="l" rtl="0">
              <a:lnSpc>
                <a:spcPct val="100000"/>
              </a:lnSpc>
              <a:spcBef>
                <a:spcPts val="0"/>
              </a:spcBef>
              <a:spcAft>
                <a:spcPts val="0"/>
              </a:spcAft>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Melbourne, Australia</a:t>
            </a:r>
            <a:endParaRPr/>
          </a:p>
          <a:p>
            <a:pPr marL="0" marR="0" lvl="0" indent="0" algn="l" rtl="0">
              <a:lnSpc>
                <a:spcPct val="100000"/>
              </a:lnSpc>
              <a:spcBef>
                <a:spcPts val="0"/>
              </a:spcBef>
              <a:spcAft>
                <a:spcPts val="0"/>
              </a:spcAft>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Jason wrote 21 books on Machine Learning. </a:t>
            </a:r>
            <a:endParaRPr/>
          </a:p>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I highly recommend to buy all of them. </a:t>
            </a:r>
            <a:endParaRPr/>
          </a:p>
          <a:p>
            <a:pPr marL="0" marR="0" lvl="0" indent="0" algn="l" rtl="0">
              <a:lnSpc>
                <a:spcPct val="100000"/>
              </a:lnSpc>
              <a:spcBef>
                <a:spcPts val="0"/>
              </a:spcBef>
              <a:spcAft>
                <a:spcPts val="0"/>
              </a:spcAft>
              <a:buNone/>
            </a:pPr>
            <a:r>
              <a:rPr lang="en-US" sz="1400" b="0" i="1" u="none" strike="noStrike" cap="none">
                <a:solidFill>
                  <a:srgbClr val="000000"/>
                </a:solidFill>
                <a:latin typeface="Arial"/>
                <a:ea typeface="Arial"/>
                <a:cs typeface="Arial"/>
                <a:sym typeface="Arial"/>
              </a:rPr>
              <a:t>They come as PDF with separate python code files.</a:t>
            </a:r>
            <a:endParaRPr/>
          </a:p>
          <a:p>
            <a:pPr marL="0" marR="0" lvl="0" indent="0" algn="l" rtl="0">
              <a:lnSpc>
                <a:spcPct val="100000"/>
              </a:lnSpc>
              <a:spcBef>
                <a:spcPts val="0"/>
              </a:spcBef>
              <a:spcAft>
                <a:spcPts val="0"/>
              </a:spcAft>
              <a:buNone/>
            </a:pPr>
            <a:endParaRPr sz="1400" b="0" i="1"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https://www.linkedin.com/in/jasonbrownlee/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https://machinelearningmastery.com/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https://SuperFastPython.com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315" name="Google Shape;315;p18"/>
          <p:cNvPicPr preferRelativeResize="0"/>
          <p:nvPr/>
        </p:nvPicPr>
        <p:blipFill rotWithShape="1">
          <a:blip r:embed="rId7">
            <a:alphaModFix/>
          </a:blip>
          <a:srcRect/>
          <a:stretch/>
        </p:blipFill>
        <p:spPr>
          <a:xfrm>
            <a:off x="981398" y="1857397"/>
            <a:ext cx="1850383" cy="2632503"/>
          </a:xfrm>
          <a:prstGeom prst="rect">
            <a:avLst/>
          </a:prstGeom>
          <a:noFill/>
          <a:ln>
            <a:noFill/>
          </a:ln>
        </p:spPr>
      </p:pic>
      <p:sp>
        <p:nvSpPr>
          <p:cNvPr id="316" name="Google Shape;316;p18"/>
          <p:cNvSpPr txBox="1"/>
          <p:nvPr/>
        </p:nvSpPr>
        <p:spPr>
          <a:xfrm>
            <a:off x="548234" y="4586763"/>
            <a:ext cx="272428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B050"/>
                </a:solidFill>
                <a:latin typeface="Arial"/>
                <a:ea typeface="Arial"/>
                <a:cs typeface="Arial"/>
                <a:sym typeface="Arial"/>
              </a:rPr>
              <a:t>Introduction to Time Series Forecasting With Python</a:t>
            </a:r>
            <a:endParaRPr/>
          </a:p>
        </p:txBody>
      </p:sp>
      <p:sp>
        <p:nvSpPr>
          <p:cNvPr id="317" name="Google Shape;317;p18"/>
          <p:cNvSpPr txBox="1"/>
          <p:nvPr/>
        </p:nvSpPr>
        <p:spPr>
          <a:xfrm>
            <a:off x="4396973" y="4586763"/>
            <a:ext cx="2724284"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00B050"/>
                </a:solidFill>
                <a:latin typeface="Arial"/>
                <a:ea typeface="Arial"/>
                <a:cs typeface="Arial"/>
                <a:sym typeface="Arial"/>
              </a:rPr>
              <a:t>Deep Learning for Time Series Forecasting</a:t>
            </a:r>
            <a:endParaRPr sz="1400" b="0" i="0" u="none" strike="noStrike" cap="none">
              <a:solidFill>
                <a:srgbClr val="000000"/>
              </a:solidFill>
              <a:latin typeface="Arial"/>
              <a:ea typeface="Arial"/>
              <a:cs typeface="Arial"/>
              <a:sym typeface="Arial"/>
            </a:endParaRPr>
          </a:p>
        </p:txBody>
      </p:sp>
      <p:pic>
        <p:nvPicPr>
          <p:cNvPr id="318" name="Google Shape;318;p18" descr="Profile photo of Jason Brownlee"/>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8686450" y="145206"/>
            <a:ext cx="2339311" cy="2339311"/>
          </a:xfrm>
          <a:prstGeom prst="rect">
            <a:avLst/>
          </a:prstGeom>
          <a:noFill/>
          <a:ln>
            <a:noFill/>
          </a:ln>
        </p:spPr>
      </p:pic>
      <p:cxnSp>
        <p:nvCxnSpPr>
          <p:cNvPr id="2" name="Straight Connector 1">
            <a:extLst>
              <a:ext uri="{FF2B5EF4-FFF2-40B4-BE49-F238E27FC236}">
                <a16:creationId xmlns:a16="http://schemas.microsoft.com/office/drawing/2014/main" id="{2047DE2F-EF13-6EAA-2EE1-C20CAFBF66E8}"/>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9"/>
          <p:cNvSpPr txBox="1"/>
          <p:nvPr/>
        </p:nvSpPr>
        <p:spPr>
          <a:xfrm>
            <a:off x="0" y="-11875"/>
            <a:ext cx="60960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Python, Jupyter, Scikit-Learn, ...</a:t>
            </a:r>
            <a:endParaRPr/>
          </a:p>
        </p:txBody>
      </p:sp>
      <p:sp>
        <p:nvSpPr>
          <p:cNvPr id="324" name="Google Shape;324;p19"/>
          <p:cNvSpPr txBox="1"/>
          <p:nvPr/>
        </p:nvSpPr>
        <p:spPr>
          <a:xfrm>
            <a:off x="0" y="522522"/>
            <a:ext cx="5378159"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Anaconda Python - </a:t>
            </a: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https://www.anaconda.com</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Jupyter notebooks - </a:t>
            </a:r>
            <a:r>
              <a:rPr lang="en-US" sz="14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https://jupyter.org</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python modules: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pandas - </a:t>
            </a:r>
            <a:r>
              <a:rPr lang="en-US" sz="14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https://pandas.pydata.org</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NumPy - </a:t>
            </a:r>
            <a:r>
              <a:rPr lang="en-US" sz="14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https://numpy.org</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matplotlib - </a:t>
            </a:r>
            <a:r>
              <a:rPr lang="en-US" sz="14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https://matplotlib.org</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scikit-learn - </a:t>
            </a:r>
            <a:r>
              <a:rPr lang="en-US" sz="14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https://scikit-learn.org/stable</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SciPy - </a:t>
            </a:r>
            <a:r>
              <a:rPr lang="en-US" sz="1400" b="0" i="0" u="sng" strike="noStrike" cap="none">
                <a:solidFill>
                  <a:srgbClr val="000000"/>
                </a:solidFill>
                <a:latin typeface="Arial"/>
                <a:ea typeface="Arial"/>
                <a:cs typeface="Arial"/>
                <a:sym typeface="Arial"/>
                <a:hlinkClick r:id="rId9">
                  <a:extLst>
                    <a:ext uri="{A12FA001-AC4F-418D-AE19-62706E023703}">
                      <ahyp:hlinkClr xmlns:ahyp="http://schemas.microsoft.com/office/drawing/2018/hyperlinkcolor" val="tx"/>
                    </a:ext>
                  </a:extLst>
                </a:hlinkClick>
              </a:rPr>
              <a:t>https://scipy.org</a:t>
            </a:r>
            <a:r>
              <a:rPr lang="en-US" sz="14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For Deep Leaning:</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Google TensorFlow+Keras - </a:t>
            </a:r>
            <a:r>
              <a:rPr lang="en-US" sz="1400" b="0" i="0" u="sng" strike="noStrike" cap="none">
                <a:solidFill>
                  <a:srgbClr val="000000"/>
                </a:solidFill>
                <a:latin typeface="Arial"/>
                <a:ea typeface="Arial"/>
                <a:cs typeface="Arial"/>
                <a:sym typeface="Arial"/>
                <a:hlinkClick r:id="rId10">
                  <a:extLst>
                    <a:ext uri="{A12FA001-AC4F-418D-AE19-62706E023703}">
                      <ahyp:hlinkClr xmlns:ahyp="http://schemas.microsoft.com/office/drawing/2018/hyperlinkcolor" val="tx"/>
                    </a:ext>
                  </a:extLst>
                </a:hlinkClick>
              </a:rPr>
              <a:t>https://www.tensorflow.org</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Facebook PyTorch - </a:t>
            </a:r>
            <a:r>
              <a:rPr lang="en-US" sz="1400" b="0" i="0" u="sng" strike="noStrike" cap="none">
                <a:solidFill>
                  <a:srgbClr val="000000"/>
                </a:solidFill>
                <a:latin typeface="Arial"/>
                <a:ea typeface="Arial"/>
                <a:cs typeface="Arial"/>
                <a:sym typeface="Arial"/>
                <a:hlinkClick r:id="rId11">
                  <a:extLst>
                    <a:ext uri="{A12FA001-AC4F-418D-AE19-62706E023703}">
                      <ahyp:hlinkClr xmlns:ahyp="http://schemas.microsoft.com/office/drawing/2018/hyperlinkcolor" val="tx"/>
                    </a:ext>
                  </a:extLst>
                </a:hlinkClick>
              </a:rPr>
              <a:t>https://pytorch.org</a:t>
            </a:r>
            <a:endParaRPr sz="1400" b="0" i="0" u="none" strike="noStrike" cap="none">
              <a:solidFill>
                <a:srgbClr val="000000"/>
              </a:solidFill>
              <a:latin typeface="Arial"/>
              <a:ea typeface="Arial"/>
              <a:cs typeface="Arial"/>
              <a:sym typeface="Arial"/>
            </a:endParaRPr>
          </a:p>
          <a:p>
            <a:pPr marL="285750" marR="0" lvl="0" indent="-19685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25" name="Google Shape;325;p19"/>
          <p:cNvPicPr preferRelativeResize="0"/>
          <p:nvPr/>
        </p:nvPicPr>
        <p:blipFill rotWithShape="1">
          <a:blip r:embed="rId12">
            <a:alphaModFix/>
          </a:blip>
          <a:srcRect/>
          <a:stretch/>
        </p:blipFill>
        <p:spPr>
          <a:xfrm>
            <a:off x="8455315" y="3835728"/>
            <a:ext cx="3670398" cy="2986644"/>
          </a:xfrm>
          <a:prstGeom prst="rect">
            <a:avLst/>
          </a:prstGeom>
          <a:noFill/>
          <a:ln>
            <a:noFill/>
          </a:ln>
        </p:spPr>
      </p:pic>
      <p:pic>
        <p:nvPicPr>
          <p:cNvPr id="326" name="Google Shape;326;p19"/>
          <p:cNvPicPr preferRelativeResize="0"/>
          <p:nvPr/>
        </p:nvPicPr>
        <p:blipFill rotWithShape="1">
          <a:blip r:embed="rId13">
            <a:alphaModFix/>
          </a:blip>
          <a:srcRect/>
          <a:stretch/>
        </p:blipFill>
        <p:spPr>
          <a:xfrm>
            <a:off x="8213766" y="95003"/>
            <a:ext cx="3689268" cy="2030073"/>
          </a:xfrm>
          <a:prstGeom prst="rect">
            <a:avLst/>
          </a:prstGeom>
          <a:noFill/>
          <a:ln>
            <a:noFill/>
          </a:ln>
        </p:spPr>
      </p:pic>
      <p:pic>
        <p:nvPicPr>
          <p:cNvPr id="327" name="Google Shape;327;p19"/>
          <p:cNvPicPr preferRelativeResize="0"/>
          <p:nvPr/>
        </p:nvPicPr>
        <p:blipFill rotWithShape="1">
          <a:blip r:embed="rId14">
            <a:alphaModFix/>
          </a:blip>
          <a:srcRect/>
          <a:stretch/>
        </p:blipFill>
        <p:spPr>
          <a:xfrm>
            <a:off x="5998414" y="522522"/>
            <a:ext cx="1223678" cy="1100541"/>
          </a:xfrm>
          <a:prstGeom prst="rect">
            <a:avLst/>
          </a:prstGeom>
          <a:noFill/>
          <a:ln>
            <a:noFill/>
          </a:ln>
        </p:spPr>
      </p:pic>
      <p:pic>
        <p:nvPicPr>
          <p:cNvPr id="328" name="Google Shape;328;p19"/>
          <p:cNvPicPr preferRelativeResize="0"/>
          <p:nvPr/>
        </p:nvPicPr>
        <p:blipFill rotWithShape="1">
          <a:blip r:embed="rId15">
            <a:alphaModFix/>
          </a:blip>
          <a:srcRect/>
          <a:stretch/>
        </p:blipFill>
        <p:spPr>
          <a:xfrm>
            <a:off x="5729516" y="1623063"/>
            <a:ext cx="1843933" cy="525887"/>
          </a:xfrm>
          <a:prstGeom prst="rect">
            <a:avLst/>
          </a:prstGeom>
          <a:noFill/>
          <a:ln>
            <a:noFill/>
          </a:ln>
        </p:spPr>
      </p:pic>
      <p:pic>
        <p:nvPicPr>
          <p:cNvPr id="329" name="Google Shape;329;p19"/>
          <p:cNvPicPr preferRelativeResize="0"/>
          <p:nvPr/>
        </p:nvPicPr>
        <p:blipFill rotWithShape="1">
          <a:blip r:embed="rId16">
            <a:alphaModFix/>
          </a:blip>
          <a:srcRect/>
          <a:stretch/>
        </p:blipFill>
        <p:spPr>
          <a:xfrm>
            <a:off x="8593184" y="2260753"/>
            <a:ext cx="3119735" cy="1454727"/>
          </a:xfrm>
          <a:prstGeom prst="rect">
            <a:avLst/>
          </a:prstGeom>
          <a:noFill/>
          <a:ln>
            <a:noFill/>
          </a:ln>
        </p:spPr>
      </p:pic>
      <p:pic>
        <p:nvPicPr>
          <p:cNvPr id="330" name="Google Shape;330;p19"/>
          <p:cNvPicPr preferRelativeResize="0"/>
          <p:nvPr/>
        </p:nvPicPr>
        <p:blipFill rotWithShape="1">
          <a:blip r:embed="rId17">
            <a:alphaModFix/>
          </a:blip>
          <a:srcRect/>
          <a:stretch/>
        </p:blipFill>
        <p:spPr>
          <a:xfrm>
            <a:off x="66287" y="3657823"/>
            <a:ext cx="4303989" cy="3060435"/>
          </a:xfrm>
          <a:prstGeom prst="rect">
            <a:avLst/>
          </a:prstGeom>
          <a:noFill/>
          <a:ln w="9525" cap="flat" cmpd="sng">
            <a:solidFill>
              <a:schemeClr val="accent1"/>
            </a:solidFill>
            <a:prstDash val="solid"/>
            <a:round/>
            <a:headEnd type="none" w="sm" len="sm"/>
            <a:tailEnd type="none" w="sm" len="sm"/>
          </a:ln>
        </p:spPr>
      </p:pic>
      <p:pic>
        <p:nvPicPr>
          <p:cNvPr id="331" name="Google Shape;331;p19"/>
          <p:cNvPicPr preferRelativeResize="0"/>
          <p:nvPr/>
        </p:nvPicPr>
        <p:blipFill rotWithShape="1">
          <a:blip r:embed="rId18">
            <a:alphaModFix/>
          </a:blip>
          <a:srcRect/>
          <a:stretch/>
        </p:blipFill>
        <p:spPr>
          <a:xfrm>
            <a:off x="5411066" y="3826293"/>
            <a:ext cx="2303234" cy="792917"/>
          </a:xfrm>
          <a:prstGeom prst="rect">
            <a:avLst/>
          </a:prstGeom>
          <a:noFill/>
          <a:ln>
            <a:noFill/>
          </a:ln>
        </p:spPr>
      </p:pic>
      <p:pic>
        <p:nvPicPr>
          <p:cNvPr id="332" name="Google Shape;332;p19"/>
          <p:cNvPicPr preferRelativeResize="0"/>
          <p:nvPr/>
        </p:nvPicPr>
        <p:blipFill rotWithShape="1">
          <a:blip r:embed="rId19">
            <a:alphaModFix/>
          </a:blip>
          <a:srcRect/>
          <a:stretch/>
        </p:blipFill>
        <p:spPr>
          <a:xfrm>
            <a:off x="5458636" y="2648696"/>
            <a:ext cx="2303234" cy="677851"/>
          </a:xfrm>
          <a:prstGeom prst="rect">
            <a:avLst/>
          </a:prstGeom>
          <a:noFill/>
          <a:ln>
            <a:noFill/>
          </a:ln>
        </p:spPr>
      </p:pic>
      <p:cxnSp>
        <p:nvCxnSpPr>
          <p:cNvPr id="2" name="Straight Connector 1">
            <a:extLst>
              <a:ext uri="{FF2B5EF4-FFF2-40B4-BE49-F238E27FC236}">
                <a16:creationId xmlns:a16="http://schemas.microsoft.com/office/drawing/2014/main" id="{0F87B7BC-DC3B-1B00-15B7-AB753F39CA2E}"/>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2"/>
          <p:cNvSpPr txBox="1"/>
          <p:nvPr/>
        </p:nvSpPr>
        <p:spPr>
          <a:xfrm>
            <a:off x="3271343" y="3254615"/>
            <a:ext cx="5738649" cy="782979"/>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Deep Learning (DL)</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2000" b="0" i="0" u="none" strike="noStrike" cap="none">
                <a:solidFill>
                  <a:srgbClr val="000000"/>
                </a:solidFill>
                <a:latin typeface="Arial"/>
                <a:ea typeface="Arial"/>
                <a:cs typeface="Arial"/>
                <a:sym typeface="Arial"/>
              </a:rPr>
              <a:t>ML implemented as Neural Network</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89" name="Google Shape;89;p2"/>
          <p:cNvSpPr txBox="1"/>
          <p:nvPr/>
        </p:nvSpPr>
        <p:spPr>
          <a:xfrm>
            <a:off x="4389707" y="5558017"/>
            <a:ext cx="3501921" cy="1093905"/>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Data Science (DS)</a:t>
            </a:r>
            <a:endParaRPr sz="2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computer skills + statistics</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CSV files, SQL, PowerPoint</a:t>
            </a:r>
            <a:endParaRPr/>
          </a:p>
        </p:txBody>
      </p:sp>
      <p:sp>
        <p:nvSpPr>
          <p:cNvPr id="90" name="Google Shape;90;p2"/>
          <p:cNvSpPr txBox="1"/>
          <p:nvPr/>
        </p:nvSpPr>
        <p:spPr>
          <a:xfrm>
            <a:off x="3878316" y="4219736"/>
            <a:ext cx="4524702" cy="1156139"/>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Machine Learning (ML)</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2000" b="0" i="0" u="none" strike="noStrike" cap="none">
                <a:solidFill>
                  <a:srgbClr val="000000"/>
                </a:solidFill>
                <a:latin typeface="Arial"/>
                <a:ea typeface="Arial"/>
                <a:cs typeface="Arial"/>
                <a:sym typeface="Arial"/>
              </a:rPr>
              <a:t>DS where algorithm learns from data to make predictions</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1" name="Google Shape;91;p2"/>
          <p:cNvSpPr txBox="1"/>
          <p:nvPr/>
        </p:nvSpPr>
        <p:spPr>
          <a:xfrm>
            <a:off x="998482" y="338258"/>
            <a:ext cx="10284371" cy="1129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Artificial General Intelligence (AGI)</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AI that could successfully perform any intellectual task that a human can </a:t>
            </a:r>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(Turing test (1950), ...)</a:t>
            </a:r>
            <a:endParaRPr/>
          </a:p>
          <a:p>
            <a:pPr marL="0" marR="0" lvl="0" indent="0" algn="ctr" rtl="0">
              <a:lnSpc>
                <a:spcPct val="100000"/>
              </a:lnSpc>
              <a:spcBef>
                <a:spcPts val="0"/>
              </a:spcBef>
              <a:spcAft>
                <a:spcPts val="0"/>
              </a:spcAft>
              <a:buClr>
                <a:schemeClr val="dk1"/>
              </a:buClr>
              <a:buSzPts val="1100"/>
              <a:buFont typeface="Arial"/>
              <a:buNone/>
            </a:pP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2" name="Google Shape;92;p2"/>
          <p:cNvSpPr txBox="1"/>
          <p:nvPr/>
        </p:nvSpPr>
        <p:spPr>
          <a:xfrm>
            <a:off x="1813033" y="1650100"/>
            <a:ext cx="8655269" cy="1422373"/>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Artificial Intelligence (AI)</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2000" b="0" i="0" u="none" strike="noStrike" cap="none">
                <a:solidFill>
                  <a:srgbClr val="000000"/>
                </a:solidFill>
                <a:latin typeface="Arial"/>
                <a:ea typeface="Arial"/>
                <a:cs typeface="Arial"/>
                <a:sym typeface="Arial"/>
              </a:rPr>
              <a:t>    ML (DL) learning "human" abilities (speech and music recognition, conversation, visual recognition, video prediction, reasoning, self-driving cars, playing games, etc.)</a:t>
            </a:r>
            <a:endParaRPr sz="2000" b="0" i="0" u="none" strike="noStrike" cap="none">
              <a:solidFill>
                <a:srgbClr val="000000"/>
              </a:solidFill>
              <a:latin typeface="Arial"/>
              <a:ea typeface="Arial"/>
              <a:cs typeface="Arial"/>
              <a:sym typeface="Arial"/>
            </a:endParaRPr>
          </a:p>
        </p:txBody>
      </p:sp>
      <p:sp>
        <p:nvSpPr>
          <p:cNvPr id="93" name="Google Shape;93;p2"/>
          <p:cNvSpPr/>
          <p:nvPr/>
        </p:nvSpPr>
        <p:spPr>
          <a:xfrm>
            <a:off x="998482" y="4444678"/>
            <a:ext cx="1906764" cy="798654"/>
          </a:xfrm>
          <a:prstGeom prst="rightArrow">
            <a:avLst>
              <a:gd name="adj1" fmla="val 50000"/>
              <a:gd name="adj2" fmla="val 50000"/>
            </a:avLst>
          </a:prstGeom>
          <a:solidFill>
            <a:srgbClr val="A8D08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2" name="Straight Connector 1">
            <a:extLst>
              <a:ext uri="{FF2B5EF4-FFF2-40B4-BE49-F238E27FC236}">
                <a16:creationId xmlns:a16="http://schemas.microsoft.com/office/drawing/2014/main" id="{683F6095-88FA-5A69-1793-33E9668FF5AB}"/>
              </a:ext>
            </a:extLst>
          </p:cNvPr>
          <p:cNvCxnSpPr/>
          <p:nvPr/>
        </p:nvCxnSpPr>
        <p:spPr>
          <a:xfrm>
            <a:off x="98854" y="679833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0"/>
          <p:cNvSpPr txBox="1"/>
          <p:nvPr/>
        </p:nvSpPr>
        <p:spPr>
          <a:xfrm>
            <a:off x="0" y="0"/>
            <a:ext cx="8477573" cy="307776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F0000"/>
                </a:solidFill>
                <a:latin typeface="Arial"/>
                <a:ea typeface="Arial"/>
                <a:cs typeface="Arial"/>
                <a:sym typeface="Arial"/>
              </a:rPr>
              <a:t>Anomaly Detection: Isolation Forest (IF)</a:t>
            </a:r>
            <a:r>
              <a:rPr lang="en-US" sz="2800" b="1" i="0" u="none" strike="noStrike" cap="none">
                <a:solidFill>
                  <a:srgbClr val="000000"/>
                </a:solidFill>
                <a:latin typeface="Arial"/>
                <a:ea typeface="Arial"/>
                <a:cs typeface="Arial"/>
                <a:sym typeface="Arial"/>
              </a:rPr>
              <a:t> &amp; </a:t>
            </a:r>
            <a:r>
              <a:rPr lang="en-US" sz="2800" b="1" i="0" u="none" strike="noStrike" cap="none">
                <a:solidFill>
                  <a:srgbClr val="FF0000"/>
                </a:solidFill>
                <a:latin typeface="Arial"/>
                <a:ea typeface="Arial"/>
                <a:cs typeface="Arial"/>
                <a:sym typeface="Arial"/>
              </a:rPr>
              <a:t>RRCF</a:t>
            </a:r>
            <a:r>
              <a:rPr lang="en-US" sz="2800" b="1" i="0" u="none" strike="noStrike" cap="none">
                <a:solidFill>
                  <a:srgbClr val="00000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1" i="0" u="none" strike="noStrike" cap="none">
                <a:solidFill>
                  <a:srgbClr val="00B050"/>
                </a:solidFill>
                <a:latin typeface="Arial"/>
                <a:ea typeface="Arial"/>
                <a:cs typeface="Arial"/>
                <a:sym typeface="Arial"/>
              </a:rPr>
              <a:t>(RRCF = AWS Robust Random Cut Forest)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rgbClr val="000000"/>
              </a:buClr>
              <a:buSzPts val="1200"/>
              <a:buFont typeface="Arial"/>
              <a:buChar char="•"/>
            </a:pPr>
            <a:r>
              <a:rPr lang="en-US" sz="12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https://en.wikipedia.org/wiki/Isolation_forest</a:t>
            </a:r>
            <a:r>
              <a:rPr lang="en-US" sz="1200" b="0" i="0" u="none" strike="noStrike" cap="none">
                <a:solidFill>
                  <a:srgbClr val="000000"/>
                </a:solidFill>
                <a:latin typeface="Arial"/>
                <a:ea typeface="Arial"/>
                <a:cs typeface="Arial"/>
                <a:sym typeface="Arial"/>
              </a:rPr>
              <a:t> - </a:t>
            </a:r>
            <a:endParaRPr/>
          </a:p>
          <a:p>
            <a:pPr marL="457200" marR="0" lvl="0" indent="-457200" algn="l" rtl="0">
              <a:lnSpc>
                <a:spcPct val="100000"/>
              </a:lnSpc>
              <a:spcBef>
                <a:spcPts val="0"/>
              </a:spcBef>
              <a:spcAft>
                <a:spcPts val="0"/>
              </a:spcAft>
              <a:buClr>
                <a:srgbClr val="000000"/>
              </a:buClr>
              <a:buSzPts val="1200"/>
              <a:buFont typeface="Arial"/>
              <a:buChar char="•"/>
            </a:pPr>
            <a:r>
              <a:rPr lang="en-US" sz="1200" b="0" i="0" u="sng" strike="noStrike" cap="none">
                <a:solidFill>
                  <a:srgbClr val="000000"/>
                </a:solidFill>
                <a:latin typeface="Arial"/>
                <a:ea typeface="Arial"/>
                <a:cs typeface="Arial"/>
                <a:sym typeface="Arial"/>
                <a:hlinkClick r:id="rId4">
                  <a:extLst>
                    <a:ext uri="{A12FA001-AC4F-418D-AE19-62706E023703}">
                      <ahyp:hlinkClr xmlns:ahyp="http://schemas.microsoft.com/office/drawing/2018/hyperlinkcolor" val="tx"/>
                    </a:ext>
                  </a:extLst>
                </a:hlinkClick>
              </a:rPr>
              <a:t>https://stackoverflow.com/questions/63115867/isolation-forest-vs-robust-random-cut-forest-in-outlier-detection</a:t>
            </a:r>
            <a:r>
              <a:rPr lang="en-US" sz="1200" b="0" i="0" u="none" strike="noStrike" cap="none">
                <a:solidFill>
                  <a:srgbClr val="000000"/>
                </a:solidFill>
                <a:latin typeface="Arial"/>
                <a:ea typeface="Arial"/>
                <a:cs typeface="Arial"/>
                <a:sym typeface="Arial"/>
              </a:rPr>
              <a:t> – </a:t>
            </a:r>
            <a:br>
              <a:rPr lang="en-US" sz="1200" b="0" i="0" u="none" strike="noStrike" cap="none">
                <a:solidFill>
                  <a:srgbClr val="000000"/>
                </a:solidFill>
                <a:latin typeface="Arial"/>
                <a:ea typeface="Arial"/>
                <a:cs typeface="Arial"/>
                <a:sym typeface="Arial"/>
              </a:rPr>
            </a:br>
            <a:br>
              <a:rPr lang="en-US" sz="1200" b="0" i="0" u="none" strike="noStrike" cap="none">
                <a:solidFill>
                  <a:srgbClr val="000000"/>
                </a:solidFill>
                <a:latin typeface="Arial"/>
                <a:ea typeface="Arial"/>
                <a:cs typeface="Arial"/>
                <a:sym typeface="Arial"/>
              </a:rPr>
            </a:br>
            <a:r>
              <a:rPr lang="en-US" sz="1400" b="1" i="0" u="none" strike="noStrike" cap="none">
                <a:solidFill>
                  <a:srgbClr val="00B050"/>
                </a:solidFill>
                <a:latin typeface="Arial"/>
                <a:ea typeface="Arial"/>
                <a:cs typeface="Arial"/>
                <a:sym typeface="Arial"/>
              </a:rPr>
              <a:t>Isolation Forest:</a:t>
            </a:r>
            <a:endParaRPr/>
          </a:p>
          <a:p>
            <a:pPr marL="457200" marR="0" lvl="0" indent="-457200" algn="l" rtl="0">
              <a:lnSpc>
                <a:spcPct val="100000"/>
              </a:lnSpc>
              <a:spcBef>
                <a:spcPts val="0"/>
              </a:spcBef>
              <a:spcAft>
                <a:spcPts val="0"/>
              </a:spcAft>
              <a:buClr>
                <a:srgbClr val="000000"/>
              </a:buClr>
              <a:buSzPts val="1200"/>
              <a:buFont typeface="Arial"/>
              <a:buChar char="•"/>
            </a:pPr>
            <a:r>
              <a:rPr lang="en-US" sz="1200" b="0" i="0" u="sng" strike="noStrike" cap="none">
                <a:solidFill>
                  <a:srgbClr val="000000"/>
                </a:solidFill>
                <a:latin typeface="Arial"/>
                <a:ea typeface="Arial"/>
                <a:cs typeface="Arial"/>
                <a:sym typeface="Arial"/>
                <a:hlinkClick r:id="rId5">
                  <a:extLst>
                    <a:ext uri="{A12FA001-AC4F-418D-AE19-62706E023703}">
                      <ahyp:hlinkClr xmlns:ahyp="http://schemas.microsoft.com/office/drawing/2018/hyperlinkcolor" val="tx"/>
                    </a:ext>
                  </a:extLst>
                </a:hlinkClick>
              </a:rPr>
              <a:t>https://cs.nju.edu.cn/zhouzh/zhouzh.files/publication/icdm08b.pdf</a:t>
            </a:r>
            <a:r>
              <a:rPr lang="en-US" sz="1200" b="0" i="0" u="none" strike="noStrike" cap="none">
                <a:solidFill>
                  <a:srgbClr val="000000"/>
                </a:solidFill>
                <a:latin typeface="Arial"/>
                <a:ea typeface="Arial"/>
                <a:cs typeface="Arial"/>
                <a:sym typeface="Arial"/>
              </a:rPr>
              <a:t> – paper</a:t>
            </a:r>
            <a:endParaRPr/>
          </a:p>
          <a:p>
            <a:pPr marL="457200" marR="0" lvl="0" indent="-457200" algn="l" rtl="0">
              <a:lnSpc>
                <a:spcPct val="100000"/>
              </a:lnSpc>
              <a:spcBef>
                <a:spcPts val="0"/>
              </a:spcBef>
              <a:spcAft>
                <a:spcPts val="0"/>
              </a:spcAft>
              <a:buClr>
                <a:srgbClr val="000000"/>
              </a:buClr>
              <a:buSzPts val="1200"/>
              <a:buFont typeface="Arial"/>
              <a:buChar char="•"/>
            </a:pPr>
            <a:r>
              <a:rPr lang="en-US" sz="1200" b="0" i="0" u="sng" strike="noStrike" cap="none">
                <a:solidFill>
                  <a:srgbClr val="000000"/>
                </a:solidFill>
                <a:latin typeface="Arial"/>
                <a:ea typeface="Arial"/>
                <a:cs typeface="Arial"/>
                <a:sym typeface="Arial"/>
                <a:hlinkClick r:id="rId6">
                  <a:extLst>
                    <a:ext uri="{A12FA001-AC4F-418D-AE19-62706E023703}">
                      <ahyp:hlinkClr xmlns:ahyp="http://schemas.microsoft.com/office/drawing/2018/hyperlinkcolor" val="tx"/>
                    </a:ext>
                  </a:extLst>
                </a:hlinkClick>
              </a:rPr>
              <a:t>https://towardsdatascience.com/outlier-detection-with-isolation-forest-3d190448d45e</a:t>
            </a:r>
            <a:r>
              <a:rPr lang="en-US" sz="1200" b="0" i="0" u="none" strike="noStrike" cap="none">
                <a:solidFill>
                  <a:srgbClr val="000000"/>
                </a:solidFill>
                <a:latin typeface="Arial"/>
                <a:ea typeface="Arial"/>
                <a:cs typeface="Arial"/>
                <a:sym typeface="Arial"/>
              </a:rPr>
              <a:t> – tutorial</a:t>
            </a:r>
            <a:br>
              <a:rPr lang="en-US" sz="1200" b="0" i="0" u="none" strike="noStrike" cap="none">
                <a:solidFill>
                  <a:srgbClr val="000000"/>
                </a:solidFill>
                <a:latin typeface="Arial"/>
                <a:ea typeface="Arial"/>
                <a:cs typeface="Arial"/>
                <a:sym typeface="Arial"/>
              </a:rPr>
            </a:br>
            <a:br>
              <a:rPr lang="en-US" sz="1200" b="0" i="0" u="none" strike="noStrike" cap="none">
                <a:solidFill>
                  <a:srgbClr val="000000"/>
                </a:solidFill>
                <a:latin typeface="Arial"/>
                <a:ea typeface="Arial"/>
                <a:cs typeface="Arial"/>
                <a:sym typeface="Arial"/>
              </a:rPr>
            </a:br>
            <a:r>
              <a:rPr lang="en-US" sz="1400" b="1" i="0" u="none" strike="noStrike" cap="none">
                <a:solidFill>
                  <a:srgbClr val="00B050"/>
                </a:solidFill>
                <a:latin typeface="Arial"/>
                <a:ea typeface="Arial"/>
                <a:cs typeface="Arial"/>
                <a:sym typeface="Arial"/>
              </a:rPr>
              <a:t>RCF:</a:t>
            </a:r>
            <a:endParaRPr/>
          </a:p>
          <a:p>
            <a:pPr marL="457200" marR="0" lvl="0" indent="-457200" algn="l" rtl="0">
              <a:lnSpc>
                <a:spcPct val="100000"/>
              </a:lnSpc>
              <a:spcBef>
                <a:spcPts val="0"/>
              </a:spcBef>
              <a:spcAft>
                <a:spcPts val="0"/>
              </a:spcAft>
              <a:buClr>
                <a:srgbClr val="000000"/>
              </a:buClr>
              <a:buSzPts val="1200"/>
              <a:buFont typeface="Arial"/>
              <a:buChar char="•"/>
            </a:pPr>
            <a:r>
              <a:rPr lang="en-US" sz="1200" b="0" i="0" u="sng" strike="noStrike" cap="none">
                <a:solidFill>
                  <a:srgbClr val="000000"/>
                </a:solidFill>
                <a:latin typeface="Arial"/>
                <a:ea typeface="Arial"/>
                <a:cs typeface="Arial"/>
                <a:sym typeface="Arial"/>
                <a:hlinkClick r:id="rId7">
                  <a:extLst>
                    <a:ext uri="{A12FA001-AC4F-418D-AE19-62706E023703}">
                      <ahyp:hlinkClr xmlns:ahyp="http://schemas.microsoft.com/office/drawing/2018/hyperlinkcolor" val="tx"/>
                    </a:ext>
                  </a:extLst>
                </a:hlinkClick>
              </a:rPr>
              <a:t>http://proceedings.mlr.press/v48/guha16.pdf</a:t>
            </a:r>
            <a:r>
              <a:rPr lang="en-US" sz="1200" b="0" i="0" u="none" strike="noStrike" cap="none">
                <a:solidFill>
                  <a:srgbClr val="000000"/>
                </a:solidFill>
                <a:latin typeface="Arial"/>
                <a:ea typeface="Arial"/>
                <a:cs typeface="Arial"/>
                <a:sym typeface="Arial"/>
              </a:rPr>
              <a:t> – paper</a:t>
            </a:r>
            <a:endParaRPr/>
          </a:p>
          <a:p>
            <a:pPr marL="457200" marR="0" lvl="0" indent="-457200" algn="l" rtl="0">
              <a:lnSpc>
                <a:spcPct val="100000"/>
              </a:lnSpc>
              <a:spcBef>
                <a:spcPts val="0"/>
              </a:spcBef>
              <a:spcAft>
                <a:spcPts val="0"/>
              </a:spcAft>
              <a:buClr>
                <a:srgbClr val="000000"/>
              </a:buClr>
              <a:buSzPts val="1200"/>
              <a:buFont typeface="Arial"/>
              <a:buChar char="•"/>
            </a:pPr>
            <a:r>
              <a:rPr lang="en-US" sz="1200" b="0" i="0" u="sng" strike="noStrike" cap="none">
                <a:solidFill>
                  <a:srgbClr val="000000"/>
                </a:solidFill>
                <a:latin typeface="Arial"/>
                <a:ea typeface="Arial"/>
                <a:cs typeface="Arial"/>
                <a:sym typeface="Arial"/>
                <a:hlinkClick r:id="rId8">
                  <a:extLst>
                    <a:ext uri="{A12FA001-AC4F-418D-AE19-62706E023703}">
                      <ahyp:hlinkClr xmlns:ahyp="http://schemas.microsoft.com/office/drawing/2018/hyperlinkcolor" val="tx"/>
                    </a:ext>
                  </a:extLst>
                </a:hlinkClick>
              </a:rPr>
              <a:t>https://freecontent.manning.com/the-randomcutforest-algorithm/</a:t>
            </a:r>
            <a:r>
              <a:rPr lang="en-US" sz="1200" b="0" i="0" u="none" strike="noStrike" cap="none">
                <a:solidFill>
                  <a:srgbClr val="000000"/>
                </a:solidFill>
                <a:latin typeface="Arial"/>
                <a:ea typeface="Arial"/>
                <a:cs typeface="Arial"/>
                <a:sym typeface="Arial"/>
              </a:rPr>
              <a:t> - tutorial</a:t>
            </a:r>
            <a:endParaRPr/>
          </a:p>
          <a:p>
            <a:pPr marL="457200" marR="0" lvl="0" indent="-36830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0"/>
          <p:cNvSpPr txBox="1"/>
          <p:nvPr/>
        </p:nvSpPr>
        <p:spPr>
          <a:xfrm>
            <a:off x="0" y="3563929"/>
            <a:ext cx="10295907" cy="310854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B050"/>
                </a:solidFill>
                <a:latin typeface="Arial"/>
                <a:ea typeface="Arial"/>
                <a:cs typeface="Arial"/>
                <a:sym typeface="Arial"/>
              </a:rPr>
              <a:t>Both algorithms are ensemble methods based on decision trees.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B050"/>
                </a:solidFill>
                <a:latin typeface="Arial"/>
                <a:ea typeface="Arial"/>
                <a:cs typeface="Arial"/>
                <a:sym typeface="Arial"/>
              </a:rPr>
              <a:t>Both aim to isolate every single point.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B050"/>
                </a:solidFill>
                <a:latin typeface="Arial"/>
                <a:ea typeface="Arial"/>
                <a:cs typeface="Arial"/>
                <a:sym typeface="Arial"/>
              </a:rPr>
              <a:t>Ouliers tend to require less steps to get isolated.</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Arial"/>
                <a:ea typeface="Arial"/>
                <a:cs typeface="Arial"/>
                <a:sym typeface="Arial"/>
              </a:rPr>
              <a:t>Isolation Forest (IF)</a:t>
            </a:r>
            <a:r>
              <a:rPr lang="en-US" sz="1400" b="0" i="0" u="none" strike="noStrike" cap="none">
                <a:solidFill>
                  <a:srgbClr val="000000"/>
                </a:solidFill>
                <a:latin typeface="Arial"/>
                <a:ea typeface="Arial"/>
                <a:cs typeface="Arial"/>
                <a:sym typeface="Arial"/>
              </a:rPr>
              <a:t> is open source (sklearn), whereas </a:t>
            </a:r>
            <a:r>
              <a:rPr lang="en-US" sz="1400" b="1" i="0" u="none" strike="noStrike" cap="none">
                <a:solidFill>
                  <a:srgbClr val="00B050"/>
                </a:solidFill>
                <a:latin typeface="Arial"/>
                <a:ea typeface="Arial"/>
                <a:cs typeface="Arial"/>
                <a:sym typeface="Arial"/>
              </a:rPr>
              <a:t>AWS RRCF</a:t>
            </a:r>
            <a:r>
              <a:rPr lang="en-US" sz="1400" b="0" i="0" u="none" strike="noStrike" cap="none">
                <a:solidFill>
                  <a:srgbClr val="000000"/>
                </a:solidFill>
                <a:latin typeface="Arial"/>
                <a:ea typeface="Arial"/>
                <a:cs typeface="Arial"/>
                <a:sym typeface="Arial"/>
              </a:rPr>
              <a:t> is closed source (although look at </a:t>
            </a:r>
            <a:r>
              <a:rPr lang="en-US" sz="1400" b="0" i="0" u="sng" strike="noStrike" cap="none">
                <a:solidFill>
                  <a:srgbClr val="000000"/>
                </a:solidFill>
                <a:latin typeface="Arial"/>
                <a:ea typeface="Arial"/>
                <a:cs typeface="Arial"/>
                <a:sym typeface="Arial"/>
                <a:hlinkClick r:id="rId9">
                  <a:extLst>
                    <a:ext uri="{A12FA001-AC4F-418D-AE19-62706E023703}">
                      <ahyp:hlinkClr xmlns:ahyp="http://schemas.microsoft.com/office/drawing/2018/hyperlinkcolor" val="tx"/>
                    </a:ext>
                  </a:extLst>
                </a:hlinkClick>
              </a:rPr>
              <a:t>https://github.com/kLabUM/rrcf</a:t>
            </a:r>
            <a:r>
              <a:rPr lang="en-US" sz="1400" b="0" i="0" u="none" strike="noStrike" cap="none">
                <a:solidFill>
                  <a:srgbClr val="000000"/>
                </a:solidFill>
                <a:latin typeface="Arial"/>
                <a:ea typeface="Arial"/>
                <a:cs typeface="Arial"/>
                <a:sym typeface="Arial"/>
              </a:rPr>
              <a:t>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B050"/>
                </a:solidFill>
                <a:latin typeface="Arial"/>
                <a:ea typeface="Arial"/>
                <a:cs typeface="Arial"/>
                <a:sym typeface="Arial"/>
              </a:rPr>
              <a:t>RRCF</a:t>
            </a:r>
            <a:r>
              <a:rPr lang="en-US" sz="1400" b="0" i="0" u="none" strike="noStrike" cap="none">
                <a:solidFill>
                  <a:srgbClr val="000000"/>
                </a:solidFill>
                <a:latin typeface="Arial"/>
                <a:ea typeface="Arial"/>
                <a:cs typeface="Arial"/>
                <a:sym typeface="Arial"/>
              </a:rPr>
              <a:t> can work on </a:t>
            </a:r>
            <a:r>
              <a:rPr lang="en-US" sz="1400" b="1" i="0" u="none" strike="noStrike" cap="none">
                <a:solidFill>
                  <a:srgbClr val="00B050"/>
                </a:solidFill>
                <a:latin typeface="Arial"/>
                <a:ea typeface="Arial"/>
                <a:cs typeface="Arial"/>
                <a:sym typeface="Arial"/>
              </a:rPr>
              <a:t>streams</a:t>
            </a:r>
            <a:r>
              <a:rPr lang="en-US" sz="1400" b="0" i="0" u="none" strike="noStrike" cap="none">
                <a:solidFill>
                  <a:srgbClr val="000000"/>
                </a:solidFill>
                <a:latin typeface="Arial"/>
                <a:ea typeface="Arial"/>
                <a:cs typeface="Arial"/>
                <a:sym typeface="Arial"/>
              </a:rPr>
              <a:t> (in streaming analytics service Kinesis Data Analytics) – it has partial_fit() method.</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B050"/>
                </a:solidFill>
                <a:latin typeface="Arial"/>
                <a:ea typeface="Arial"/>
                <a:cs typeface="Arial"/>
                <a:sym typeface="Arial"/>
              </a:rPr>
              <a:t>RRCF</a:t>
            </a:r>
            <a:r>
              <a:rPr lang="en-US" sz="1400" b="0" i="0" u="none" strike="noStrike" cap="none">
                <a:solidFill>
                  <a:srgbClr val="000000"/>
                </a:solidFill>
                <a:latin typeface="Arial"/>
                <a:ea typeface="Arial"/>
                <a:cs typeface="Arial"/>
                <a:sym typeface="Arial"/>
              </a:rPr>
              <a:t> is more scalable, can be parallelized between </a:t>
            </a:r>
            <a:r>
              <a:rPr lang="en-US" sz="1400" b="1" i="0" u="none" strike="noStrike" cap="none">
                <a:solidFill>
                  <a:srgbClr val="00B050"/>
                </a:solidFill>
                <a:latin typeface="Arial"/>
                <a:ea typeface="Arial"/>
                <a:cs typeface="Arial"/>
                <a:sym typeface="Arial"/>
              </a:rPr>
              <a:t>multiple machines</a:t>
            </a:r>
            <a:r>
              <a:rPr lang="en-US" sz="1400" b="0" i="0" u="none" strike="noStrike" cap="none">
                <a:solidFill>
                  <a:srgbClr val="000000"/>
                </a:solidFill>
                <a:latin typeface="Arial"/>
                <a:ea typeface="Arial"/>
                <a:cs typeface="Arial"/>
                <a:sym typeface="Arial"/>
              </a:rPr>
              <a:t>. It also supports Pipe mode (streaming data via unix pipes) which makes it able to learn on much bigger data than what fits on disk</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B050"/>
                </a:solidFill>
                <a:latin typeface="Arial"/>
                <a:ea typeface="Arial"/>
                <a:cs typeface="Arial"/>
                <a:sym typeface="Arial"/>
              </a:rPr>
              <a:t>RRCF</a:t>
            </a:r>
            <a:r>
              <a:rPr lang="en-US" sz="1400" b="0" i="0" u="none" strike="noStrike" cap="none">
                <a:solidFill>
                  <a:srgbClr val="000000"/>
                </a:solidFill>
                <a:latin typeface="Arial"/>
                <a:ea typeface="Arial"/>
                <a:cs typeface="Arial"/>
                <a:sym typeface="Arial"/>
              </a:rPr>
              <a:t> performs better in </a:t>
            </a:r>
            <a:r>
              <a:rPr lang="en-US" sz="1400" b="1" i="0" u="none" strike="noStrike" cap="none">
                <a:solidFill>
                  <a:srgbClr val="00B050"/>
                </a:solidFill>
                <a:latin typeface="Arial"/>
                <a:ea typeface="Arial"/>
                <a:cs typeface="Arial"/>
                <a:sym typeface="Arial"/>
              </a:rPr>
              <a:t>high-dimensional space</a:t>
            </a:r>
            <a:r>
              <a:rPr lang="en-US" sz="1400" b="0" i="0" u="none" strike="noStrike" cap="none">
                <a:solidFill>
                  <a:srgbClr val="000000"/>
                </a:solidFill>
                <a:latin typeface="Arial"/>
                <a:ea typeface="Arial"/>
                <a:cs typeface="Arial"/>
                <a:sym typeface="Arial"/>
              </a:rPr>
              <a:t> because it gives more weight to dimension with higher variance (according to SageMaker doc), while Isolation Forest samples at random</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Anomaly score is calculated differently. </a:t>
            </a:r>
            <a:r>
              <a:rPr lang="en-US" sz="1400" b="1" i="0" u="none" strike="noStrike" cap="none">
                <a:solidFill>
                  <a:srgbClr val="FF0000"/>
                </a:solidFill>
                <a:latin typeface="Arial"/>
                <a:ea typeface="Arial"/>
                <a:cs typeface="Arial"/>
                <a:sym typeface="Arial"/>
              </a:rPr>
              <a:t>IF</a:t>
            </a:r>
            <a:r>
              <a:rPr lang="en-US" sz="1400" b="0" i="0" u="none" strike="noStrike" cap="none">
                <a:solidFill>
                  <a:srgbClr val="000000"/>
                </a:solidFill>
                <a:latin typeface="Arial"/>
                <a:ea typeface="Arial"/>
                <a:cs typeface="Arial"/>
                <a:sym typeface="Arial"/>
              </a:rPr>
              <a:t>'s score is based on distance from the root node. </a:t>
            </a:r>
            <a:r>
              <a:rPr lang="en-US" sz="1400" b="1" i="0" u="none" strike="noStrike" cap="none">
                <a:solidFill>
                  <a:srgbClr val="00B050"/>
                </a:solidFill>
                <a:latin typeface="Arial"/>
                <a:ea typeface="Arial"/>
                <a:cs typeface="Arial"/>
                <a:sym typeface="Arial"/>
              </a:rPr>
              <a:t>RRCF</a:t>
            </a:r>
            <a:r>
              <a:rPr lang="en-US" sz="1400" b="0" i="0" u="none" strike="noStrike" cap="none">
                <a:solidFill>
                  <a:srgbClr val="000000"/>
                </a:solidFill>
                <a:latin typeface="Arial"/>
                <a:ea typeface="Arial"/>
                <a:cs typeface="Arial"/>
                <a:sym typeface="Arial"/>
              </a:rPr>
              <a:t> is based on how much a new point changes the tree structure (i.e., shift in the tree size by including the new point). This makes </a:t>
            </a:r>
            <a:r>
              <a:rPr lang="en-US" sz="1400" b="1" i="0" u="none" strike="noStrike" cap="none">
                <a:solidFill>
                  <a:srgbClr val="00B050"/>
                </a:solidFill>
                <a:latin typeface="Arial"/>
                <a:ea typeface="Arial"/>
                <a:cs typeface="Arial"/>
                <a:sym typeface="Arial"/>
              </a:rPr>
              <a:t>RRCF</a:t>
            </a:r>
            <a:r>
              <a:rPr lang="en-US" sz="1400" b="0" i="0" u="none" strike="noStrike" cap="none">
                <a:solidFill>
                  <a:srgbClr val="000000"/>
                </a:solidFill>
                <a:latin typeface="Arial"/>
                <a:ea typeface="Arial"/>
                <a:cs typeface="Arial"/>
                <a:sym typeface="Arial"/>
              </a:rPr>
              <a:t> less sensitive to the sample size</a:t>
            </a:r>
            <a:endParaRPr/>
          </a:p>
        </p:txBody>
      </p:sp>
      <p:pic>
        <p:nvPicPr>
          <p:cNvPr id="339" name="Google Shape;339;p20"/>
          <p:cNvPicPr preferRelativeResize="0"/>
          <p:nvPr/>
        </p:nvPicPr>
        <p:blipFill rotWithShape="1">
          <a:blip r:embed="rId10">
            <a:alphaModFix/>
          </a:blip>
          <a:srcRect/>
          <a:stretch/>
        </p:blipFill>
        <p:spPr>
          <a:xfrm>
            <a:off x="7530713" y="2474895"/>
            <a:ext cx="2960502" cy="1336115"/>
          </a:xfrm>
          <a:prstGeom prst="rect">
            <a:avLst/>
          </a:prstGeom>
          <a:noFill/>
          <a:ln>
            <a:noFill/>
          </a:ln>
        </p:spPr>
      </p:pic>
      <p:pic>
        <p:nvPicPr>
          <p:cNvPr id="340" name="Google Shape;340;p20"/>
          <p:cNvPicPr preferRelativeResize="0"/>
          <p:nvPr/>
        </p:nvPicPr>
        <p:blipFill rotWithShape="1">
          <a:blip r:embed="rId11">
            <a:alphaModFix/>
          </a:blip>
          <a:srcRect/>
          <a:stretch/>
        </p:blipFill>
        <p:spPr>
          <a:xfrm rot="5400000">
            <a:off x="10707415" y="2883463"/>
            <a:ext cx="1161479" cy="570991"/>
          </a:xfrm>
          <a:prstGeom prst="rect">
            <a:avLst/>
          </a:prstGeom>
          <a:noFill/>
          <a:ln>
            <a:noFill/>
          </a:ln>
        </p:spPr>
      </p:pic>
      <p:sp>
        <p:nvSpPr>
          <p:cNvPr id="341" name="Google Shape;341;p20"/>
          <p:cNvSpPr/>
          <p:nvPr/>
        </p:nvSpPr>
        <p:spPr>
          <a:xfrm rot="981159">
            <a:off x="11275244" y="1813300"/>
            <a:ext cx="165093" cy="898902"/>
          </a:xfrm>
          <a:prstGeom prst="down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20"/>
          <p:cNvSpPr txBox="1"/>
          <p:nvPr/>
        </p:nvSpPr>
        <p:spPr>
          <a:xfrm>
            <a:off x="11002659" y="1500463"/>
            <a:ext cx="108488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Anomaly</a:t>
            </a:r>
            <a:endParaRPr/>
          </a:p>
        </p:txBody>
      </p:sp>
      <p:cxnSp>
        <p:nvCxnSpPr>
          <p:cNvPr id="2" name="Straight Connector 1">
            <a:extLst>
              <a:ext uri="{FF2B5EF4-FFF2-40B4-BE49-F238E27FC236}">
                <a16:creationId xmlns:a16="http://schemas.microsoft.com/office/drawing/2014/main" id="{998536BE-A1E0-3CBC-2B5D-8E641E81CF2F}"/>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1"/>
          <p:cNvSpPr txBox="1"/>
          <p:nvPr/>
        </p:nvSpPr>
        <p:spPr>
          <a:xfrm>
            <a:off x="71089" y="33930"/>
            <a:ext cx="6244392" cy="598948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rgbClr val="FF0000"/>
                </a:solidFill>
                <a:latin typeface="Calibri"/>
                <a:ea typeface="Calibri"/>
                <a:cs typeface="Calibri"/>
                <a:sym typeface="Calibri"/>
              </a:rPr>
              <a:t>ROC Curve</a:t>
            </a:r>
            <a:r>
              <a:rPr lang="en-US" sz="2800" b="1" i="0" u="none" strike="noStrike" cap="none">
                <a:solidFill>
                  <a:schemeClr val="accent2"/>
                </a:solidFill>
                <a:latin typeface="Calibri"/>
                <a:ea typeface="Calibri"/>
                <a:cs typeface="Calibri"/>
                <a:sym typeface="Calibri"/>
              </a:rPr>
              <a:t> &amp; Precision-Recall Curve</a:t>
            </a:r>
            <a:endParaRPr sz="2800" b="0"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0000"/>
                </a:solidFill>
                <a:latin typeface="Calibri"/>
                <a:ea typeface="Calibri"/>
                <a:cs typeface="Calibri"/>
                <a:sym typeface="Calibri"/>
              </a:rPr>
              <a:t>Receiver Operating Characteristic</a:t>
            </a:r>
            <a:r>
              <a:rPr lang="en-US" sz="1600" b="0" i="0" u="none" strike="noStrike" cap="none">
                <a:solidFill>
                  <a:schemeClr val="dk1"/>
                </a:solidFill>
                <a:latin typeface="Calibri"/>
                <a:ea typeface="Calibri"/>
                <a:cs typeface="Calibri"/>
                <a:sym typeface="Calibri"/>
              </a:rPr>
              <a:t> (</a:t>
            </a:r>
            <a:r>
              <a:rPr lang="en-US" sz="1600" b="1" i="0" u="none" strike="noStrike" cap="none">
                <a:solidFill>
                  <a:srgbClr val="0070C0"/>
                </a:solidFill>
                <a:latin typeface="Calibri"/>
                <a:ea typeface="Calibri"/>
                <a:cs typeface="Calibri"/>
                <a:sym typeface="Calibri"/>
              </a:rPr>
              <a:t>ROC</a:t>
            </a:r>
            <a:r>
              <a:rPr lang="en-US" sz="1600" b="0" i="0" u="none" strike="noStrike" cap="none">
                <a:solidFill>
                  <a:schemeClr val="dk1"/>
                </a:solidFill>
                <a:latin typeface="Calibri"/>
                <a:ea typeface="Calibri"/>
                <a:cs typeface="Calibri"/>
                <a:sym typeface="Calibri"/>
              </a:rPr>
              <a:t>) curves for a binary classifier:</a:t>
            </a: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    </a:t>
            </a:r>
            <a:r>
              <a:rPr lang="en-US" sz="1600" b="1" i="0" u="none" strike="noStrike" cap="none">
                <a:solidFill>
                  <a:srgbClr val="0070C0"/>
                </a:solidFill>
                <a:latin typeface="Calibri"/>
                <a:ea typeface="Calibri"/>
                <a:cs typeface="Calibri"/>
                <a:sym typeface="Calibri"/>
              </a:rPr>
              <a:t>True Positive Rate (TPR)</a:t>
            </a:r>
            <a:r>
              <a:rPr lang="en-US" sz="1600" b="0" i="0" u="none" strike="noStrike" cap="none">
                <a:solidFill>
                  <a:schemeClr val="dk1"/>
                </a:solidFill>
                <a:latin typeface="Calibri"/>
                <a:ea typeface="Calibri"/>
                <a:cs typeface="Calibri"/>
                <a:sym typeface="Calibri"/>
              </a:rPr>
              <a:t>   vs   </a:t>
            </a:r>
            <a:r>
              <a:rPr lang="en-US" sz="1600" b="1" i="0" u="none" strike="noStrike" cap="none">
                <a:solidFill>
                  <a:srgbClr val="0070C0"/>
                </a:solidFill>
                <a:latin typeface="Calibri"/>
                <a:ea typeface="Calibri"/>
                <a:cs typeface="Calibri"/>
                <a:sym typeface="Calibri"/>
              </a:rPr>
              <a:t>False Positive Rate (FPR)</a:t>
            </a:r>
            <a:endParaRPr/>
          </a:p>
          <a:p>
            <a:pPr marL="0" marR="0" lvl="0" indent="0" algn="l" rtl="0">
              <a:lnSpc>
                <a:spcPct val="100000"/>
              </a:lnSpc>
              <a:spcBef>
                <a:spcPts val="0"/>
              </a:spcBef>
              <a:spcAft>
                <a:spcPts val="0"/>
              </a:spcAft>
              <a:buNone/>
            </a:pPr>
            <a:r>
              <a:rPr lang="en-US" sz="1600" b="1" i="0" u="none" strike="noStrike" cap="none">
                <a:solidFill>
                  <a:srgbClr val="0070C0"/>
                </a:solidFill>
                <a:latin typeface="Calibri"/>
                <a:ea typeface="Calibri"/>
                <a:cs typeface="Calibri"/>
                <a:sym typeface="Calibri"/>
              </a:rPr>
              <a:t>                            </a:t>
            </a:r>
            <a:r>
              <a:rPr lang="en-US" sz="1600" b="1" i="0" u="none" strike="noStrike" cap="none">
                <a:solidFill>
                  <a:srgbClr val="FF0000"/>
                </a:solidFill>
                <a:latin typeface="Arial"/>
                <a:ea typeface="Arial"/>
                <a:cs typeface="Arial"/>
                <a:sym typeface="Arial"/>
              </a:rPr>
              <a:t>at various threshold settings</a:t>
            </a:r>
            <a:r>
              <a:rPr lang="en-US" sz="1600" b="0" i="0" u="none" strike="noStrike" cap="none">
                <a:solidFill>
                  <a:schemeClr val="dk1"/>
                </a:solidFill>
                <a:latin typeface="Arial"/>
                <a:ea typeface="Arial"/>
                <a:cs typeface="Arial"/>
                <a:sym typeface="Arial"/>
              </a:rPr>
              <a:t>.</a:t>
            </a: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ROC curve was first developed by radar engineers during </a:t>
            </a:r>
            <a:r>
              <a:rPr lang="en-US" sz="1600" b="1" i="0" u="none" strike="noStrike" cap="none">
                <a:solidFill>
                  <a:srgbClr val="0070C0"/>
                </a:solidFill>
                <a:latin typeface="Arial"/>
                <a:ea typeface="Arial"/>
                <a:cs typeface="Arial"/>
                <a:sym typeface="Arial"/>
              </a:rPr>
              <a:t>World War II</a:t>
            </a:r>
            <a:r>
              <a:rPr lang="en-US" sz="16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for quantifying the quality of detection of enemy airplanes.</a:t>
            </a:r>
            <a:endParaRPr/>
          </a:p>
          <a:p>
            <a:pPr marL="0" marR="0" lvl="0" indent="0" algn="l"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    TPR  = REC = </a:t>
            </a:r>
            <a:r>
              <a:rPr lang="en-US" sz="1600" b="1" i="0" u="none" strike="noStrike" cap="none">
                <a:solidFill>
                  <a:srgbClr val="0070C0"/>
                </a:solidFill>
                <a:latin typeface="Calibri"/>
                <a:ea typeface="Calibri"/>
                <a:cs typeface="Calibri"/>
                <a:sym typeface="Calibri"/>
              </a:rPr>
              <a:t>Recall or Sensitivity</a:t>
            </a:r>
            <a:r>
              <a:rPr lang="en-US" sz="1600" b="0" i="0" u="none" strike="noStrike" cap="none">
                <a:solidFill>
                  <a:schemeClr val="dk1"/>
                </a:solidFill>
                <a:latin typeface="Calibri"/>
                <a:ea typeface="Calibri"/>
                <a:cs typeface="Calibri"/>
                <a:sym typeface="Calibri"/>
              </a:rPr>
              <a:t>  =  </a:t>
            </a:r>
            <a:r>
              <a:rPr lang="en-US" sz="1600" b="0" i="0" u="none" strike="noStrike" cap="none">
                <a:solidFill>
                  <a:schemeClr val="dk1"/>
                </a:solidFill>
                <a:latin typeface="Arial"/>
                <a:ea typeface="Arial"/>
                <a:cs typeface="Arial"/>
                <a:sym typeface="Arial"/>
              </a:rPr>
              <a:t>TP/P  =  TP / (TP + FN) </a:t>
            </a:r>
            <a:endParaRPr/>
          </a:p>
          <a:p>
            <a:pPr marL="0" marR="0" lvl="0" indent="0" algn="l" rtl="0">
              <a:lnSpc>
                <a:spcPct val="100000"/>
              </a:lnSpc>
              <a:spcBef>
                <a:spcPts val="0"/>
              </a:spcBef>
              <a:spcAft>
                <a:spcPts val="0"/>
              </a:spcAft>
              <a:buNone/>
            </a:pPr>
            <a:r>
              <a:rPr lang="en-US" sz="1600" b="0" i="0" u="none" strike="noStrike" cap="none">
                <a:solidFill>
                  <a:srgbClr val="00B050"/>
                </a:solidFill>
                <a:latin typeface="Arial"/>
                <a:ea typeface="Arial"/>
                <a:cs typeface="Arial"/>
                <a:sym typeface="Arial"/>
              </a:rPr>
              <a:t>                    ( planes classified as planes / all planes' events)</a:t>
            </a:r>
            <a:endParaRPr/>
          </a:p>
          <a:p>
            <a:pPr marL="0" marR="0" lvl="0" indent="0" algn="l"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    FPR = </a:t>
            </a:r>
            <a:r>
              <a:rPr lang="en-US" sz="1600" b="1" i="0" u="none" strike="noStrike" cap="none">
                <a:solidFill>
                  <a:srgbClr val="0070C0"/>
                </a:solidFill>
                <a:latin typeface="Calibri"/>
                <a:ea typeface="Calibri"/>
                <a:cs typeface="Calibri"/>
                <a:sym typeface="Calibri"/>
              </a:rPr>
              <a:t>False Positive Rate</a:t>
            </a:r>
            <a:r>
              <a:rPr lang="en-US" sz="1600" b="0" i="0" u="none" strike="noStrike" cap="none">
                <a:solidFill>
                  <a:schemeClr val="dk1"/>
                </a:solidFill>
                <a:latin typeface="Calibri"/>
                <a:ea typeface="Calibri"/>
                <a:cs typeface="Calibri"/>
                <a:sym typeface="Calibri"/>
              </a:rPr>
              <a:t> =</a:t>
            </a:r>
            <a:r>
              <a:rPr lang="en-US" sz="1600" b="1" i="0" u="none" strike="noStrike" cap="none">
                <a:solidFill>
                  <a:srgbClr val="0070C0"/>
                </a:solidFill>
                <a:latin typeface="Calibri"/>
                <a:ea typeface="Calibri"/>
                <a:cs typeface="Calibri"/>
                <a:sym typeface="Calibri"/>
              </a:rPr>
              <a:t> fall-out</a:t>
            </a:r>
            <a:r>
              <a:rPr lang="en-US" sz="1600" b="0" i="0" u="none" strike="noStrike" cap="none">
                <a:solidFill>
                  <a:schemeClr val="dk1"/>
                </a:solidFill>
                <a:latin typeface="Arial"/>
                <a:ea typeface="Arial"/>
                <a:cs typeface="Arial"/>
                <a:sym typeface="Arial"/>
              </a:rPr>
              <a:t>  =  FP / N  =  FP / (FP + TN)</a:t>
            </a:r>
            <a:endParaRPr/>
          </a:p>
          <a:p>
            <a:pPr marL="0" marR="0" lvl="0" indent="0" algn="l" rtl="0">
              <a:lnSpc>
                <a:spcPct val="100000"/>
              </a:lnSpc>
              <a:spcBef>
                <a:spcPts val="0"/>
              </a:spcBef>
              <a:spcAft>
                <a:spcPts val="0"/>
              </a:spcAft>
              <a:buNone/>
            </a:pPr>
            <a:r>
              <a:rPr lang="en-US" sz="1600" b="0" i="0" u="none" strike="noStrike" cap="none">
                <a:solidFill>
                  <a:srgbClr val="00B050"/>
                </a:solidFill>
                <a:latin typeface="Calibri"/>
                <a:ea typeface="Calibri"/>
                <a:cs typeface="Calibri"/>
                <a:sym typeface="Calibri"/>
              </a:rPr>
              <a:t>                    ( noise classified as planes / all noise events )</a:t>
            </a:r>
            <a:endParaRPr/>
          </a:p>
          <a:p>
            <a:pPr marL="0" marR="0" lvl="0" indent="0" algn="l" rtl="0">
              <a:lnSpc>
                <a:spcPct val="100000"/>
              </a:lnSpc>
              <a:spcBef>
                <a:spcPts val="0"/>
              </a:spcBef>
              <a:spcAft>
                <a:spcPts val="0"/>
              </a:spcAft>
              <a:buNone/>
            </a:pPr>
            <a:r>
              <a:rPr lang="en-US" sz="1600" b="0" i="0" u="none" strike="noStrike" cap="none">
                <a:solidFill>
                  <a:schemeClr val="dk1"/>
                </a:solidFill>
                <a:latin typeface="Calibri"/>
                <a:ea typeface="Calibri"/>
                <a:cs typeface="Calibri"/>
                <a:sym typeface="Calibri"/>
              </a:rPr>
              <a:t>    PRE = </a:t>
            </a:r>
            <a:r>
              <a:rPr lang="en-US" sz="1600" b="1" i="0" u="none" strike="noStrike" cap="none">
                <a:solidFill>
                  <a:srgbClr val="0070C0"/>
                </a:solidFill>
                <a:latin typeface="Calibri"/>
                <a:ea typeface="Calibri"/>
                <a:cs typeface="Calibri"/>
                <a:sym typeface="Calibri"/>
              </a:rPr>
              <a:t>Precision</a:t>
            </a:r>
            <a:r>
              <a:rPr lang="en-US" sz="1600" b="0" i="0" u="none" strike="noStrike" cap="none">
                <a:solidFill>
                  <a:schemeClr val="dk1"/>
                </a:solidFill>
                <a:latin typeface="Calibri"/>
                <a:ea typeface="Calibri"/>
                <a:cs typeface="Calibri"/>
                <a:sym typeface="Calibri"/>
              </a:rPr>
              <a:t> = TP/(TP+FP)</a:t>
            </a:r>
            <a:endParaRPr/>
          </a:p>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 </a:t>
            </a:r>
            <a:r>
              <a:rPr lang="en-US" sz="1600" b="0" i="0" u="none" strike="noStrike" cap="none">
                <a:solidFill>
                  <a:srgbClr val="00B050"/>
                </a:solidFill>
                <a:latin typeface="Arial"/>
                <a:ea typeface="Arial"/>
                <a:cs typeface="Arial"/>
                <a:sym typeface="Arial"/>
              </a:rPr>
              <a:t>                   ( planes classified as planes / all events classified as planes)</a:t>
            </a:r>
            <a:endParaRPr/>
          </a:p>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    TNR = SPC = </a:t>
            </a:r>
            <a:r>
              <a:rPr lang="en-US" sz="1600" b="1" i="0" u="none" strike="noStrike" cap="none">
                <a:solidFill>
                  <a:srgbClr val="0070C0"/>
                </a:solidFill>
                <a:latin typeface="Arial"/>
                <a:ea typeface="Arial"/>
                <a:cs typeface="Arial"/>
                <a:sym typeface="Arial"/>
              </a:rPr>
              <a:t>Specificity</a:t>
            </a:r>
            <a:r>
              <a:rPr lang="en-US" sz="1600" b="0" i="0" u="none" strike="noStrike" cap="none">
                <a:solidFill>
                  <a:schemeClr val="dk1"/>
                </a:solidFill>
                <a:latin typeface="Arial"/>
                <a:ea typeface="Arial"/>
                <a:cs typeface="Arial"/>
                <a:sym typeface="Arial"/>
              </a:rPr>
              <a:t> = TN/N  =  TN/(FP+TN)</a:t>
            </a:r>
            <a:endParaRPr/>
          </a:p>
          <a:p>
            <a:pPr marL="0" marR="0" lvl="0" indent="0" algn="l" rtl="0">
              <a:lnSpc>
                <a:spcPct val="100000"/>
              </a:lnSpc>
              <a:spcBef>
                <a:spcPts val="0"/>
              </a:spcBef>
              <a:spcAft>
                <a:spcPts val="0"/>
              </a:spcAft>
              <a:buNone/>
            </a:pPr>
            <a:r>
              <a:rPr lang="en-US" sz="1600" b="0" i="0" u="none" strike="noStrike" cap="none">
                <a:solidFill>
                  <a:srgbClr val="00B050"/>
                </a:solidFill>
                <a:latin typeface="Arial"/>
                <a:ea typeface="Arial"/>
                <a:cs typeface="Arial"/>
                <a:sym typeface="Arial"/>
              </a:rPr>
              <a:t>                    (True Negative Rate)</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a:t>
            </a:r>
            <a:r>
              <a:rPr lang="en-US" sz="14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accent2"/>
                </a:solidFill>
                <a:latin typeface="Arial"/>
                <a:ea typeface="Arial"/>
                <a:cs typeface="Arial"/>
                <a:sym typeface="Arial"/>
              </a:rPr>
              <a:t>AUC = Area Under the Curve</a:t>
            </a:r>
            <a:endParaRPr sz="2800" b="1" i="0" u="none" strike="noStrike" cap="none">
              <a:solidFill>
                <a:schemeClr val="accent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Simply the area under the ROC curve (1 = very good, 0.5 = bad)</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a:solidFill>
                  <a:schemeClr val="accent2"/>
                </a:solidFill>
                <a:latin typeface="Calibri"/>
                <a:ea typeface="Calibri"/>
                <a:cs typeface="Calibri"/>
                <a:sym typeface="Calibri"/>
              </a:rPr>
              <a:t>F1 Score</a:t>
            </a:r>
            <a:r>
              <a:rPr lang="en-US" sz="1600" b="0" i="0" u="none" strike="noStrike" cap="none">
                <a:solidFill>
                  <a:schemeClr val="dk1"/>
                </a:solidFill>
                <a:latin typeface="Calibri"/>
                <a:ea typeface="Calibri"/>
                <a:cs typeface="Calibri"/>
                <a:sym typeface="Calibri"/>
              </a:rPr>
              <a:t> - a single number evaluation metric</a:t>
            </a:r>
            <a:r>
              <a:rPr lang="en-US" sz="1600" b="0" i="0" u="none" strike="noStrike" cap="none">
                <a:solidFill>
                  <a:schemeClr val="dk1"/>
                </a:solidFill>
                <a:latin typeface="Arial"/>
                <a:ea typeface="Arial"/>
                <a:cs typeface="Arial"/>
                <a:sym typeface="Arial"/>
              </a:rPr>
              <a:t>, harmonic average </a:t>
            </a:r>
            <a:endParaRPr/>
          </a:p>
          <a:p>
            <a:pPr marL="0" marR="0" lvl="0" indent="0" algn="l" rtl="0">
              <a:lnSpc>
                <a:spcPct val="100000"/>
              </a:lnSpc>
              <a:spcBef>
                <a:spcPts val="0"/>
              </a:spcBef>
              <a:spcAft>
                <a:spcPts val="0"/>
              </a:spcAft>
              <a:buNone/>
            </a:pPr>
            <a:r>
              <a:rPr lang="en-US" sz="1600" b="0" i="0" u="none" strike="noStrike" cap="none">
                <a:solidFill>
                  <a:schemeClr val="dk1"/>
                </a:solidFill>
                <a:latin typeface="Arial"/>
                <a:ea typeface="Arial"/>
                <a:cs typeface="Arial"/>
                <a:sym typeface="Arial"/>
              </a:rPr>
              <a:t>of the </a:t>
            </a:r>
            <a:r>
              <a:rPr lang="en-US" sz="1600" b="1" i="0" u="none" strike="noStrike" cap="none">
                <a:solidFill>
                  <a:srgbClr val="0070C0"/>
                </a:solidFill>
                <a:latin typeface="Arial"/>
                <a:ea typeface="Arial"/>
                <a:cs typeface="Arial"/>
                <a:sym typeface="Arial"/>
              </a:rPr>
              <a:t>precision</a:t>
            </a:r>
            <a:r>
              <a:rPr lang="en-US" sz="1600" b="0" i="0" u="none" strike="noStrike" cap="none">
                <a:solidFill>
                  <a:schemeClr val="dk1"/>
                </a:solidFill>
                <a:latin typeface="Arial"/>
                <a:ea typeface="Arial"/>
                <a:cs typeface="Arial"/>
                <a:sym typeface="Arial"/>
              </a:rPr>
              <a:t> and </a:t>
            </a:r>
            <a:r>
              <a:rPr lang="en-US" sz="1600" b="1" i="0" u="none" strike="noStrike" cap="none">
                <a:solidFill>
                  <a:srgbClr val="0070C0"/>
                </a:solidFill>
                <a:latin typeface="Arial"/>
                <a:ea typeface="Arial"/>
                <a:cs typeface="Arial"/>
                <a:sym typeface="Arial"/>
              </a:rPr>
              <a:t>recall</a:t>
            </a:r>
            <a:r>
              <a:rPr lang="en-US" sz="1600" b="1" i="0" u="none" strike="noStrike" cap="none">
                <a:solidFill>
                  <a:schemeClr val="dk1"/>
                </a:solidFill>
                <a:latin typeface="Arial"/>
                <a:ea typeface="Arial"/>
                <a:cs typeface="Arial"/>
                <a:sym typeface="Arial"/>
              </a:rPr>
              <a:t> </a:t>
            </a:r>
            <a:r>
              <a:rPr lang="en-US" sz="1600" b="0" i="0" u="none" strike="noStrike" cap="none">
                <a:solidFill>
                  <a:schemeClr val="dk1"/>
                </a:solidFill>
                <a:latin typeface="Arial"/>
                <a:ea typeface="Arial"/>
                <a:cs typeface="Arial"/>
                <a:sym typeface="Arial"/>
              </a:rPr>
              <a:t>:</a:t>
            </a:r>
            <a:endParaRPr sz="1600" b="0" i="0" u="none" strike="noStrike" cap="none">
              <a:solidFill>
                <a:srgbClr val="000000"/>
              </a:solidFill>
              <a:latin typeface="Arial"/>
              <a:ea typeface="Arial"/>
              <a:cs typeface="Arial"/>
              <a:sym typeface="Arial"/>
            </a:endParaRPr>
          </a:p>
        </p:txBody>
      </p:sp>
      <p:pic>
        <p:nvPicPr>
          <p:cNvPr id="348" name="Google Shape;348;p21"/>
          <p:cNvPicPr preferRelativeResize="0"/>
          <p:nvPr/>
        </p:nvPicPr>
        <p:blipFill rotWithShape="1">
          <a:blip r:embed="rId3">
            <a:alphaModFix/>
          </a:blip>
          <a:srcRect/>
          <a:stretch/>
        </p:blipFill>
        <p:spPr>
          <a:xfrm>
            <a:off x="9138885" y="966111"/>
            <a:ext cx="2979905" cy="2850776"/>
          </a:xfrm>
          <a:prstGeom prst="rect">
            <a:avLst/>
          </a:prstGeom>
          <a:noFill/>
          <a:ln>
            <a:noFill/>
          </a:ln>
        </p:spPr>
      </p:pic>
      <p:sp>
        <p:nvSpPr>
          <p:cNvPr id="349" name="Google Shape;349;p21"/>
          <p:cNvSpPr txBox="1"/>
          <p:nvPr/>
        </p:nvSpPr>
        <p:spPr>
          <a:xfrm>
            <a:off x="7122681" y="2558890"/>
            <a:ext cx="1858617" cy="276999"/>
          </a:xfrm>
          <a:prstGeom prst="rect">
            <a:avLst/>
          </a:prstGeom>
          <a:solidFill>
            <a:srgbClr val="FFF2C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High Precision, Low Recall</a:t>
            </a:r>
            <a:endParaRPr/>
          </a:p>
        </p:txBody>
      </p:sp>
      <p:sp>
        <p:nvSpPr>
          <p:cNvPr id="350" name="Google Shape;350;p21"/>
          <p:cNvSpPr txBox="1"/>
          <p:nvPr/>
        </p:nvSpPr>
        <p:spPr>
          <a:xfrm>
            <a:off x="7122680" y="3213471"/>
            <a:ext cx="1858617" cy="276999"/>
          </a:xfrm>
          <a:prstGeom prst="rect">
            <a:avLst/>
          </a:prstGeom>
          <a:solidFill>
            <a:srgbClr val="FFF2CC"/>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Low Precision, High Recall</a:t>
            </a:r>
            <a:endParaRPr/>
          </a:p>
        </p:txBody>
      </p:sp>
      <p:sp>
        <p:nvSpPr>
          <p:cNvPr id="351" name="Google Shape;351;p21"/>
          <p:cNvSpPr/>
          <p:nvPr/>
        </p:nvSpPr>
        <p:spPr>
          <a:xfrm rot="993956">
            <a:off x="8974104" y="2683707"/>
            <a:ext cx="426419" cy="162149"/>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2" name="Google Shape;352;p21"/>
          <p:cNvSpPr/>
          <p:nvPr/>
        </p:nvSpPr>
        <p:spPr>
          <a:xfrm rot="-1560250">
            <a:off x="8994118" y="3173023"/>
            <a:ext cx="423508" cy="169505"/>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53" name="Google Shape;353;p21"/>
          <p:cNvCxnSpPr/>
          <p:nvPr/>
        </p:nvCxnSpPr>
        <p:spPr>
          <a:xfrm>
            <a:off x="6388500" y="46353"/>
            <a:ext cx="0" cy="6751448"/>
          </a:xfrm>
          <a:prstGeom prst="straightConnector1">
            <a:avLst/>
          </a:prstGeom>
          <a:noFill/>
          <a:ln w="9525" cap="flat" cmpd="sng">
            <a:solidFill>
              <a:srgbClr val="3E6EC2"/>
            </a:solidFill>
            <a:prstDash val="solid"/>
            <a:round/>
            <a:headEnd type="none" w="sm" len="sm"/>
            <a:tailEnd type="none" w="sm" len="sm"/>
          </a:ln>
        </p:spPr>
      </p:cxnSp>
      <p:pic>
        <p:nvPicPr>
          <p:cNvPr id="354" name="Google Shape;354;p21"/>
          <p:cNvPicPr preferRelativeResize="0"/>
          <p:nvPr/>
        </p:nvPicPr>
        <p:blipFill rotWithShape="1">
          <a:blip r:embed="rId4">
            <a:alphaModFix/>
          </a:blip>
          <a:srcRect/>
          <a:stretch/>
        </p:blipFill>
        <p:spPr>
          <a:xfrm>
            <a:off x="6802745" y="3999861"/>
            <a:ext cx="5327475" cy="2689412"/>
          </a:xfrm>
          <a:prstGeom prst="rect">
            <a:avLst/>
          </a:prstGeom>
          <a:noFill/>
          <a:ln>
            <a:noFill/>
          </a:ln>
        </p:spPr>
      </p:pic>
      <p:sp>
        <p:nvSpPr>
          <p:cNvPr id="355" name="Google Shape;355;p21"/>
          <p:cNvSpPr txBox="1"/>
          <p:nvPr/>
        </p:nvSpPr>
        <p:spPr>
          <a:xfrm>
            <a:off x="7818197" y="4846185"/>
            <a:ext cx="108921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ROC</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Curve</a:t>
            </a:r>
            <a:endParaRPr/>
          </a:p>
        </p:txBody>
      </p:sp>
      <p:sp>
        <p:nvSpPr>
          <p:cNvPr id="356" name="Google Shape;356;p21"/>
          <p:cNvSpPr txBox="1"/>
          <p:nvPr/>
        </p:nvSpPr>
        <p:spPr>
          <a:xfrm>
            <a:off x="10108679" y="4846185"/>
            <a:ext cx="1391616"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Precision-Recall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Curve</a:t>
            </a:r>
            <a:endParaRPr/>
          </a:p>
        </p:txBody>
      </p:sp>
      <p:sp>
        <p:nvSpPr>
          <p:cNvPr id="357" name="Google Shape;357;p21"/>
          <p:cNvSpPr txBox="1"/>
          <p:nvPr/>
        </p:nvSpPr>
        <p:spPr>
          <a:xfrm>
            <a:off x="8552082" y="4225255"/>
            <a:ext cx="9144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Low Threshold</a:t>
            </a:r>
            <a:endParaRPr/>
          </a:p>
        </p:txBody>
      </p:sp>
      <p:sp>
        <p:nvSpPr>
          <p:cNvPr id="358" name="Google Shape;358;p21"/>
          <p:cNvSpPr txBox="1"/>
          <p:nvPr/>
        </p:nvSpPr>
        <p:spPr>
          <a:xfrm>
            <a:off x="7242071" y="6023419"/>
            <a:ext cx="914400"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900" b="1" i="0" u="none" strike="noStrike" cap="none">
                <a:solidFill>
                  <a:srgbClr val="000000"/>
                </a:solidFill>
                <a:latin typeface="Arial"/>
                <a:ea typeface="Arial"/>
                <a:cs typeface="Arial"/>
                <a:sym typeface="Arial"/>
              </a:rPr>
              <a:t>High Threshold</a:t>
            </a:r>
            <a:endParaRPr/>
          </a:p>
        </p:txBody>
      </p:sp>
      <p:sp>
        <p:nvSpPr>
          <p:cNvPr id="359" name="Google Shape;359;p21"/>
          <p:cNvSpPr txBox="1"/>
          <p:nvPr/>
        </p:nvSpPr>
        <p:spPr>
          <a:xfrm rot="-2934196">
            <a:off x="6593460" y="4186782"/>
            <a:ext cx="67370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Recall</a:t>
            </a:r>
            <a:endParaRPr/>
          </a:p>
        </p:txBody>
      </p:sp>
      <p:sp>
        <p:nvSpPr>
          <p:cNvPr id="360" name="Google Shape;360;p21"/>
          <p:cNvSpPr txBox="1"/>
          <p:nvPr/>
        </p:nvSpPr>
        <p:spPr>
          <a:xfrm rot="-2934196">
            <a:off x="8914054" y="6370393"/>
            <a:ext cx="4624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FPR</a:t>
            </a:r>
            <a:endParaRPr/>
          </a:p>
        </p:txBody>
      </p:sp>
      <p:sp>
        <p:nvSpPr>
          <p:cNvPr id="361" name="Google Shape;361;p21"/>
          <p:cNvSpPr txBox="1"/>
          <p:nvPr/>
        </p:nvSpPr>
        <p:spPr>
          <a:xfrm>
            <a:off x="7589251" y="1341021"/>
            <a:ext cx="9071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Planes</a:t>
            </a:r>
            <a:endParaRPr/>
          </a:p>
        </p:txBody>
      </p:sp>
      <p:sp>
        <p:nvSpPr>
          <p:cNvPr id="362" name="Google Shape;362;p21"/>
          <p:cNvSpPr txBox="1"/>
          <p:nvPr/>
        </p:nvSpPr>
        <p:spPr>
          <a:xfrm>
            <a:off x="7623464" y="1929204"/>
            <a:ext cx="9071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Noise</a:t>
            </a:r>
            <a:endParaRPr/>
          </a:p>
        </p:txBody>
      </p:sp>
      <p:sp>
        <p:nvSpPr>
          <p:cNvPr id="363" name="Google Shape;363;p21"/>
          <p:cNvSpPr/>
          <p:nvPr/>
        </p:nvSpPr>
        <p:spPr>
          <a:xfrm>
            <a:off x="8540652" y="1468537"/>
            <a:ext cx="593203" cy="184666"/>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64" name="Google Shape;364;p21"/>
          <p:cNvSpPr/>
          <p:nvPr/>
        </p:nvSpPr>
        <p:spPr>
          <a:xfrm>
            <a:off x="8533032" y="2043847"/>
            <a:ext cx="593203" cy="184666"/>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365" name="Google Shape;365;p21"/>
          <p:cNvPicPr preferRelativeResize="0"/>
          <p:nvPr/>
        </p:nvPicPr>
        <p:blipFill rotWithShape="1">
          <a:blip r:embed="rId5">
            <a:alphaModFix/>
          </a:blip>
          <a:srcRect/>
          <a:stretch/>
        </p:blipFill>
        <p:spPr>
          <a:xfrm>
            <a:off x="9572224" y="46353"/>
            <a:ext cx="2113226" cy="954220"/>
          </a:xfrm>
          <a:prstGeom prst="rect">
            <a:avLst/>
          </a:prstGeom>
          <a:noFill/>
          <a:ln>
            <a:noFill/>
          </a:ln>
        </p:spPr>
      </p:pic>
      <p:sp>
        <p:nvSpPr>
          <p:cNvPr id="366" name="Google Shape;366;p21"/>
          <p:cNvSpPr txBox="1"/>
          <p:nvPr/>
        </p:nvSpPr>
        <p:spPr>
          <a:xfrm>
            <a:off x="7061548" y="2835889"/>
            <a:ext cx="2128172" cy="3775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Selecting Threshold</a:t>
            </a:r>
            <a:endParaRPr/>
          </a:p>
        </p:txBody>
      </p:sp>
      <p:sp>
        <p:nvSpPr>
          <p:cNvPr id="367" name="Google Shape;367;p21"/>
          <p:cNvSpPr txBox="1"/>
          <p:nvPr/>
        </p:nvSpPr>
        <p:spPr>
          <a:xfrm>
            <a:off x="6534143" y="58306"/>
            <a:ext cx="273396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Radar detects planes.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It need to separate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"plane" signals from noise.</a:t>
            </a:r>
            <a:endParaRPr/>
          </a:p>
        </p:txBody>
      </p:sp>
      <p:pic>
        <p:nvPicPr>
          <p:cNvPr id="368" name="Google Shape;368;p21"/>
          <p:cNvPicPr preferRelativeResize="0"/>
          <p:nvPr/>
        </p:nvPicPr>
        <p:blipFill rotWithShape="1">
          <a:blip r:embed="rId6">
            <a:alphaModFix/>
          </a:blip>
          <a:srcRect/>
          <a:stretch/>
        </p:blipFill>
        <p:spPr>
          <a:xfrm>
            <a:off x="2778748" y="5882551"/>
            <a:ext cx="2112554" cy="732636"/>
          </a:xfrm>
          <a:prstGeom prst="rect">
            <a:avLst/>
          </a:prstGeom>
          <a:noFill/>
          <a:ln>
            <a:noFill/>
          </a:ln>
        </p:spPr>
      </p:pic>
      <p:cxnSp>
        <p:nvCxnSpPr>
          <p:cNvPr id="2" name="Straight Connector 1">
            <a:extLst>
              <a:ext uri="{FF2B5EF4-FFF2-40B4-BE49-F238E27FC236}">
                <a16:creationId xmlns:a16="http://schemas.microsoft.com/office/drawing/2014/main" id="{57064BB9-72FE-A636-0CD0-53398C09C8EA}"/>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grpSp>
        <p:nvGrpSpPr>
          <p:cNvPr id="373" name="Google Shape;373;p22"/>
          <p:cNvGrpSpPr/>
          <p:nvPr/>
        </p:nvGrpSpPr>
        <p:grpSpPr>
          <a:xfrm>
            <a:off x="208844" y="580066"/>
            <a:ext cx="2438400" cy="1351604"/>
            <a:chOff x="208844" y="580066"/>
            <a:chExt cx="2438400" cy="1351604"/>
          </a:xfrm>
        </p:grpSpPr>
        <p:sp>
          <p:nvSpPr>
            <p:cNvPr id="374" name="Google Shape;374;p22"/>
            <p:cNvSpPr/>
            <p:nvPr/>
          </p:nvSpPr>
          <p:spPr>
            <a:xfrm>
              <a:off x="208844" y="582930"/>
              <a:ext cx="1845039"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5" name="Google Shape;375;p22"/>
            <p:cNvSpPr/>
            <p:nvPr/>
          </p:nvSpPr>
          <p:spPr>
            <a:xfrm>
              <a:off x="2053371" y="580066"/>
              <a:ext cx="593873"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76" name="Google Shape;376;p22"/>
            <p:cNvSpPr txBox="1"/>
            <p:nvPr/>
          </p:nvSpPr>
          <p:spPr>
            <a:xfrm>
              <a:off x="208845" y="580150"/>
              <a:ext cx="59387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Noise</a:t>
              </a:r>
              <a:endParaRPr/>
            </a:p>
          </p:txBody>
        </p:sp>
        <p:sp>
          <p:nvSpPr>
            <p:cNvPr id="377" name="Google Shape;377;p22"/>
            <p:cNvSpPr txBox="1"/>
            <p:nvPr/>
          </p:nvSpPr>
          <p:spPr>
            <a:xfrm>
              <a:off x="2053371" y="580150"/>
              <a:ext cx="59387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Planes</a:t>
              </a:r>
              <a:endParaRPr/>
            </a:p>
          </p:txBody>
        </p:sp>
      </p:grpSp>
      <p:grpSp>
        <p:nvGrpSpPr>
          <p:cNvPr id="378" name="Google Shape;378;p22"/>
          <p:cNvGrpSpPr/>
          <p:nvPr/>
        </p:nvGrpSpPr>
        <p:grpSpPr>
          <a:xfrm>
            <a:off x="225453" y="3559635"/>
            <a:ext cx="2438400" cy="1351604"/>
            <a:chOff x="208844" y="580066"/>
            <a:chExt cx="2438400" cy="1351604"/>
          </a:xfrm>
        </p:grpSpPr>
        <p:sp>
          <p:nvSpPr>
            <p:cNvPr id="379" name="Google Shape;379;p22"/>
            <p:cNvSpPr/>
            <p:nvPr/>
          </p:nvSpPr>
          <p:spPr>
            <a:xfrm>
              <a:off x="208844" y="582930"/>
              <a:ext cx="1845039"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0" name="Google Shape;380;p22"/>
            <p:cNvSpPr/>
            <p:nvPr/>
          </p:nvSpPr>
          <p:spPr>
            <a:xfrm>
              <a:off x="2053371" y="580066"/>
              <a:ext cx="593873"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1" name="Google Shape;381;p22"/>
            <p:cNvSpPr txBox="1"/>
            <p:nvPr/>
          </p:nvSpPr>
          <p:spPr>
            <a:xfrm>
              <a:off x="208845" y="580150"/>
              <a:ext cx="59387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Noise</a:t>
              </a:r>
              <a:endParaRPr/>
            </a:p>
          </p:txBody>
        </p:sp>
        <p:sp>
          <p:nvSpPr>
            <p:cNvPr id="382" name="Google Shape;382;p22"/>
            <p:cNvSpPr txBox="1"/>
            <p:nvPr/>
          </p:nvSpPr>
          <p:spPr>
            <a:xfrm>
              <a:off x="2053371" y="580150"/>
              <a:ext cx="59387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Planes</a:t>
              </a:r>
              <a:endParaRPr/>
            </a:p>
          </p:txBody>
        </p:sp>
      </p:grpSp>
      <p:grpSp>
        <p:nvGrpSpPr>
          <p:cNvPr id="383" name="Google Shape;383;p22"/>
          <p:cNvGrpSpPr/>
          <p:nvPr/>
        </p:nvGrpSpPr>
        <p:grpSpPr>
          <a:xfrm>
            <a:off x="225453" y="2077397"/>
            <a:ext cx="2438400" cy="1351604"/>
            <a:chOff x="208844" y="580066"/>
            <a:chExt cx="2438400" cy="1351604"/>
          </a:xfrm>
        </p:grpSpPr>
        <p:sp>
          <p:nvSpPr>
            <p:cNvPr id="384" name="Google Shape;384;p22"/>
            <p:cNvSpPr/>
            <p:nvPr/>
          </p:nvSpPr>
          <p:spPr>
            <a:xfrm>
              <a:off x="208844" y="582930"/>
              <a:ext cx="1845039"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5" name="Google Shape;385;p22"/>
            <p:cNvSpPr/>
            <p:nvPr/>
          </p:nvSpPr>
          <p:spPr>
            <a:xfrm>
              <a:off x="2053371" y="580066"/>
              <a:ext cx="593873"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86" name="Google Shape;386;p22"/>
            <p:cNvSpPr txBox="1"/>
            <p:nvPr/>
          </p:nvSpPr>
          <p:spPr>
            <a:xfrm>
              <a:off x="208845" y="580150"/>
              <a:ext cx="59387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Noise</a:t>
              </a:r>
              <a:endParaRPr/>
            </a:p>
          </p:txBody>
        </p:sp>
        <p:sp>
          <p:nvSpPr>
            <p:cNvPr id="387" name="Google Shape;387;p22"/>
            <p:cNvSpPr txBox="1"/>
            <p:nvPr/>
          </p:nvSpPr>
          <p:spPr>
            <a:xfrm>
              <a:off x="2053371" y="580150"/>
              <a:ext cx="59387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Planes</a:t>
              </a:r>
              <a:endParaRPr/>
            </a:p>
          </p:txBody>
        </p:sp>
      </p:grpSp>
      <p:grpSp>
        <p:nvGrpSpPr>
          <p:cNvPr id="388" name="Google Shape;388;p22"/>
          <p:cNvGrpSpPr/>
          <p:nvPr/>
        </p:nvGrpSpPr>
        <p:grpSpPr>
          <a:xfrm>
            <a:off x="243519" y="5039009"/>
            <a:ext cx="2438400" cy="1351604"/>
            <a:chOff x="208844" y="580066"/>
            <a:chExt cx="2438400" cy="1351604"/>
          </a:xfrm>
        </p:grpSpPr>
        <p:sp>
          <p:nvSpPr>
            <p:cNvPr id="389" name="Google Shape;389;p22"/>
            <p:cNvSpPr/>
            <p:nvPr/>
          </p:nvSpPr>
          <p:spPr>
            <a:xfrm>
              <a:off x="208844" y="582930"/>
              <a:ext cx="1845039"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0" name="Google Shape;390;p22"/>
            <p:cNvSpPr/>
            <p:nvPr/>
          </p:nvSpPr>
          <p:spPr>
            <a:xfrm>
              <a:off x="2053371" y="580066"/>
              <a:ext cx="593873" cy="1348740"/>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1" name="Google Shape;391;p22"/>
            <p:cNvSpPr txBox="1"/>
            <p:nvPr/>
          </p:nvSpPr>
          <p:spPr>
            <a:xfrm>
              <a:off x="208845" y="580150"/>
              <a:ext cx="593874"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Noise</a:t>
              </a:r>
              <a:endParaRPr/>
            </a:p>
          </p:txBody>
        </p:sp>
        <p:sp>
          <p:nvSpPr>
            <p:cNvPr id="392" name="Google Shape;392;p22"/>
            <p:cNvSpPr txBox="1"/>
            <p:nvPr/>
          </p:nvSpPr>
          <p:spPr>
            <a:xfrm>
              <a:off x="2053371" y="580150"/>
              <a:ext cx="593873" cy="27699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000000"/>
                  </a:solidFill>
                  <a:latin typeface="Arial"/>
                  <a:ea typeface="Arial"/>
                  <a:cs typeface="Arial"/>
                  <a:sym typeface="Arial"/>
                </a:rPr>
                <a:t>Planes</a:t>
              </a:r>
              <a:endParaRPr/>
            </a:p>
          </p:txBody>
        </p:sp>
      </p:grpSp>
      <p:sp>
        <p:nvSpPr>
          <p:cNvPr id="393" name="Google Shape;393;p22"/>
          <p:cNvSpPr txBox="1"/>
          <p:nvPr/>
        </p:nvSpPr>
        <p:spPr>
          <a:xfrm>
            <a:off x="2786056" y="790089"/>
            <a:ext cx="175736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Precision – 100%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Recall – 15%</a:t>
            </a:r>
            <a:endParaRPr/>
          </a:p>
        </p:txBody>
      </p:sp>
      <p:sp>
        <p:nvSpPr>
          <p:cNvPr id="394" name="Google Shape;394;p22"/>
          <p:cNvSpPr txBox="1"/>
          <p:nvPr/>
        </p:nvSpPr>
        <p:spPr>
          <a:xfrm>
            <a:off x="2786056" y="3790060"/>
            <a:ext cx="175736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Ideal: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Precision – 100%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Recall – 100%</a:t>
            </a:r>
            <a:endParaRPr/>
          </a:p>
        </p:txBody>
      </p:sp>
      <p:sp>
        <p:nvSpPr>
          <p:cNvPr id="395" name="Google Shape;395;p22"/>
          <p:cNvSpPr txBox="1"/>
          <p:nvPr/>
        </p:nvSpPr>
        <p:spPr>
          <a:xfrm>
            <a:off x="2786388" y="2451537"/>
            <a:ext cx="175736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Precision – 50%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Recall – 100%</a:t>
            </a:r>
            <a:endParaRPr/>
          </a:p>
        </p:txBody>
      </p:sp>
      <p:sp>
        <p:nvSpPr>
          <p:cNvPr id="396" name="Google Shape;396;p22"/>
          <p:cNvSpPr/>
          <p:nvPr/>
        </p:nvSpPr>
        <p:spPr>
          <a:xfrm>
            <a:off x="2171700" y="857149"/>
            <a:ext cx="342900" cy="371576"/>
          </a:xfrm>
          <a:prstGeom prst="roundRect">
            <a:avLst>
              <a:gd name="adj" fmla="val 16667"/>
            </a:avLst>
          </a:prstGeom>
          <a:solidFill>
            <a:srgbClr val="FF0000">
              <a:alpha val="45882"/>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7" name="Google Shape;397;p22"/>
          <p:cNvSpPr/>
          <p:nvPr/>
        </p:nvSpPr>
        <p:spPr>
          <a:xfrm>
            <a:off x="2053371" y="3594903"/>
            <a:ext cx="593873" cy="1285037"/>
          </a:xfrm>
          <a:prstGeom prst="roundRect">
            <a:avLst>
              <a:gd name="adj" fmla="val 16667"/>
            </a:avLst>
          </a:prstGeom>
          <a:solidFill>
            <a:srgbClr val="FF0000">
              <a:alpha val="45882"/>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8" name="Google Shape;398;p22"/>
          <p:cNvSpPr/>
          <p:nvPr/>
        </p:nvSpPr>
        <p:spPr>
          <a:xfrm>
            <a:off x="1462719" y="2074533"/>
            <a:ext cx="1196369" cy="1348739"/>
          </a:xfrm>
          <a:prstGeom prst="roundRect">
            <a:avLst>
              <a:gd name="adj" fmla="val 16667"/>
            </a:avLst>
          </a:prstGeom>
          <a:solidFill>
            <a:srgbClr val="FF0000">
              <a:alpha val="45882"/>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99" name="Google Shape;399;p22"/>
          <p:cNvSpPr txBox="1"/>
          <p:nvPr/>
        </p:nvSpPr>
        <p:spPr>
          <a:xfrm>
            <a:off x="2786056" y="5323154"/>
            <a:ext cx="1757362"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Good:</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Precision – 90%</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Recall – 90%</a:t>
            </a:r>
            <a:endParaRPr/>
          </a:p>
        </p:txBody>
      </p:sp>
      <p:sp>
        <p:nvSpPr>
          <p:cNvPr id="400" name="Google Shape;400;p22"/>
          <p:cNvSpPr/>
          <p:nvPr/>
        </p:nvSpPr>
        <p:spPr>
          <a:xfrm>
            <a:off x="1981755" y="5140842"/>
            <a:ext cx="593873" cy="1263298"/>
          </a:xfrm>
          <a:prstGeom prst="roundRect">
            <a:avLst>
              <a:gd name="adj" fmla="val 16667"/>
            </a:avLst>
          </a:prstGeom>
          <a:solidFill>
            <a:srgbClr val="FF0000">
              <a:alpha val="45882"/>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1" name="Google Shape;401;p22"/>
          <p:cNvSpPr txBox="1"/>
          <p:nvPr/>
        </p:nvSpPr>
        <p:spPr>
          <a:xfrm>
            <a:off x="479776" y="84665"/>
            <a:ext cx="114582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Noise</a:t>
            </a:r>
            <a:endParaRPr/>
          </a:p>
        </p:txBody>
      </p:sp>
      <p:sp>
        <p:nvSpPr>
          <p:cNvPr id="402" name="Google Shape;402;p22"/>
          <p:cNvSpPr txBox="1"/>
          <p:nvPr/>
        </p:nvSpPr>
        <p:spPr>
          <a:xfrm>
            <a:off x="1969910" y="84668"/>
            <a:ext cx="1145823"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Planes</a:t>
            </a:r>
            <a:endParaRPr/>
          </a:p>
        </p:txBody>
      </p:sp>
      <p:pic>
        <p:nvPicPr>
          <p:cNvPr id="403" name="Google Shape;403;p22"/>
          <p:cNvPicPr preferRelativeResize="0"/>
          <p:nvPr/>
        </p:nvPicPr>
        <p:blipFill rotWithShape="1">
          <a:blip r:embed="rId3">
            <a:alphaModFix/>
          </a:blip>
          <a:srcRect/>
          <a:stretch/>
        </p:blipFill>
        <p:spPr>
          <a:xfrm>
            <a:off x="4647180" y="843215"/>
            <a:ext cx="1366776" cy="593205"/>
          </a:xfrm>
          <a:prstGeom prst="rect">
            <a:avLst/>
          </a:prstGeom>
          <a:noFill/>
          <a:ln>
            <a:noFill/>
          </a:ln>
        </p:spPr>
      </p:pic>
      <p:pic>
        <p:nvPicPr>
          <p:cNvPr id="404" name="Google Shape;404;p22"/>
          <p:cNvPicPr preferRelativeResize="0"/>
          <p:nvPr/>
        </p:nvPicPr>
        <p:blipFill rotWithShape="1">
          <a:blip r:embed="rId4">
            <a:alphaModFix/>
          </a:blip>
          <a:srcRect/>
          <a:stretch/>
        </p:blipFill>
        <p:spPr>
          <a:xfrm>
            <a:off x="4798266" y="2418378"/>
            <a:ext cx="593873" cy="712647"/>
          </a:xfrm>
          <a:prstGeom prst="rect">
            <a:avLst/>
          </a:prstGeom>
          <a:noFill/>
          <a:ln>
            <a:noFill/>
          </a:ln>
        </p:spPr>
      </p:pic>
      <p:sp>
        <p:nvSpPr>
          <p:cNvPr id="405" name="Google Shape;405;p22"/>
          <p:cNvSpPr txBox="1"/>
          <p:nvPr/>
        </p:nvSpPr>
        <p:spPr>
          <a:xfrm>
            <a:off x="6117718" y="3790060"/>
            <a:ext cx="785812" cy="110799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6600" b="1" i="0" u="none" strike="noStrike" cap="none">
                <a:solidFill>
                  <a:srgbClr val="0070C0"/>
                </a:solidFill>
                <a:latin typeface="Arial"/>
                <a:ea typeface="Arial"/>
                <a:cs typeface="Arial"/>
                <a:sym typeface="Arial"/>
              </a:rPr>
              <a:t>+</a:t>
            </a:r>
            <a:endParaRPr/>
          </a:p>
        </p:txBody>
      </p:sp>
      <p:sp>
        <p:nvSpPr>
          <p:cNvPr id="406" name="Google Shape;406;p22"/>
          <p:cNvSpPr txBox="1"/>
          <p:nvPr/>
        </p:nvSpPr>
        <p:spPr>
          <a:xfrm>
            <a:off x="6178046" y="1042937"/>
            <a:ext cx="27622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Good Precision = Sniper</a:t>
            </a:r>
            <a:endParaRPr/>
          </a:p>
        </p:txBody>
      </p:sp>
      <p:sp>
        <p:nvSpPr>
          <p:cNvPr id="407" name="Google Shape;407;p22"/>
          <p:cNvSpPr txBox="1"/>
          <p:nvPr/>
        </p:nvSpPr>
        <p:spPr>
          <a:xfrm>
            <a:off x="6050717" y="2630096"/>
            <a:ext cx="276225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Good Recall = Cover All</a:t>
            </a:r>
            <a:endParaRPr/>
          </a:p>
        </p:txBody>
      </p:sp>
      <p:pic>
        <p:nvPicPr>
          <p:cNvPr id="408" name="Google Shape;408;p22"/>
          <p:cNvPicPr preferRelativeResize="0"/>
          <p:nvPr/>
        </p:nvPicPr>
        <p:blipFill rotWithShape="1">
          <a:blip r:embed="rId3">
            <a:alphaModFix/>
          </a:blip>
          <a:srcRect/>
          <a:stretch/>
        </p:blipFill>
        <p:spPr>
          <a:xfrm>
            <a:off x="4647180" y="4106365"/>
            <a:ext cx="1366776" cy="593205"/>
          </a:xfrm>
          <a:prstGeom prst="rect">
            <a:avLst/>
          </a:prstGeom>
          <a:noFill/>
          <a:ln>
            <a:noFill/>
          </a:ln>
        </p:spPr>
      </p:pic>
      <p:pic>
        <p:nvPicPr>
          <p:cNvPr id="409" name="Google Shape;409;p22"/>
          <p:cNvPicPr preferRelativeResize="0"/>
          <p:nvPr/>
        </p:nvPicPr>
        <p:blipFill rotWithShape="1">
          <a:blip r:embed="rId4">
            <a:alphaModFix/>
          </a:blip>
          <a:srcRect/>
          <a:stretch/>
        </p:blipFill>
        <p:spPr>
          <a:xfrm>
            <a:off x="6824607" y="4000743"/>
            <a:ext cx="593873" cy="712647"/>
          </a:xfrm>
          <a:prstGeom prst="rect">
            <a:avLst/>
          </a:prstGeom>
          <a:noFill/>
          <a:ln>
            <a:noFill/>
          </a:ln>
        </p:spPr>
      </p:pic>
      <p:pic>
        <p:nvPicPr>
          <p:cNvPr id="410" name="Google Shape;410;p22"/>
          <p:cNvPicPr preferRelativeResize="0"/>
          <p:nvPr/>
        </p:nvPicPr>
        <p:blipFill rotWithShape="1">
          <a:blip r:embed="rId5">
            <a:alphaModFix/>
          </a:blip>
          <a:srcRect/>
          <a:stretch/>
        </p:blipFill>
        <p:spPr>
          <a:xfrm>
            <a:off x="8940297" y="3846757"/>
            <a:ext cx="3008184" cy="2932267"/>
          </a:xfrm>
          <a:prstGeom prst="rect">
            <a:avLst/>
          </a:prstGeom>
          <a:noFill/>
          <a:ln>
            <a:noFill/>
          </a:ln>
        </p:spPr>
      </p:pic>
      <p:sp>
        <p:nvSpPr>
          <p:cNvPr id="411" name="Google Shape;411;p22"/>
          <p:cNvSpPr/>
          <p:nvPr/>
        </p:nvSpPr>
        <p:spPr>
          <a:xfrm>
            <a:off x="9758364" y="4120653"/>
            <a:ext cx="228600" cy="228600"/>
          </a:xfrm>
          <a:prstGeom prst="ellipse">
            <a:avLst/>
          </a:prstGeom>
          <a:solidFill>
            <a:srgbClr val="FF0000">
              <a:alpha val="49803"/>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12" name="Google Shape;412;p22"/>
          <p:cNvSpPr txBox="1"/>
          <p:nvPr/>
        </p:nvSpPr>
        <p:spPr>
          <a:xfrm>
            <a:off x="9994333" y="2814762"/>
            <a:ext cx="90011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70C0"/>
                </a:solidFill>
                <a:latin typeface="Arial"/>
                <a:ea typeface="Arial"/>
                <a:cs typeface="Arial"/>
                <a:sym typeface="Arial"/>
              </a:rPr>
              <a:t>Good</a:t>
            </a:r>
            <a:endParaRPr/>
          </a:p>
        </p:txBody>
      </p:sp>
      <p:cxnSp>
        <p:nvCxnSpPr>
          <p:cNvPr id="413" name="Google Shape;413;p22"/>
          <p:cNvCxnSpPr/>
          <p:nvPr/>
        </p:nvCxnSpPr>
        <p:spPr>
          <a:xfrm flipH="1">
            <a:off x="9986964" y="3131025"/>
            <a:ext cx="342899" cy="869718"/>
          </a:xfrm>
          <a:prstGeom prst="straightConnector1">
            <a:avLst/>
          </a:prstGeom>
          <a:noFill/>
          <a:ln w="50800" cap="flat" cmpd="sng">
            <a:solidFill>
              <a:srgbClr val="00B050">
                <a:alpha val="49803"/>
              </a:srgbClr>
            </a:solidFill>
            <a:prstDash val="solid"/>
            <a:round/>
            <a:headEnd type="none" w="sm" len="sm"/>
            <a:tailEnd type="triangle" w="med" len="med"/>
          </a:ln>
        </p:spPr>
      </p:cxnSp>
      <p:cxnSp>
        <p:nvCxnSpPr>
          <p:cNvPr id="2" name="Straight Connector 1">
            <a:extLst>
              <a:ext uri="{FF2B5EF4-FFF2-40B4-BE49-F238E27FC236}">
                <a16:creationId xmlns:a16="http://schemas.microsoft.com/office/drawing/2014/main" id="{3C109724-8196-1949-3E80-1CE27777D418}"/>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3"/>
          <p:cNvSpPr txBox="1"/>
          <p:nvPr/>
        </p:nvSpPr>
        <p:spPr>
          <a:xfrm>
            <a:off x="101600" y="91440"/>
            <a:ext cx="5260814"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ROC AUC is terrible for imbalanced data.</a:t>
            </a:r>
            <a:endParaRPr/>
          </a:p>
          <a:p>
            <a:pPr marL="0" marR="0" lvl="0" indent="0" algn="l"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Precision-Recall is much better.</a:t>
            </a:r>
            <a:endParaRPr/>
          </a:p>
        </p:txBody>
      </p:sp>
      <p:pic>
        <p:nvPicPr>
          <p:cNvPr id="419" name="Google Shape;419;p23"/>
          <p:cNvPicPr preferRelativeResize="0"/>
          <p:nvPr/>
        </p:nvPicPr>
        <p:blipFill rotWithShape="1">
          <a:blip r:embed="rId3">
            <a:alphaModFix/>
          </a:blip>
          <a:srcRect/>
          <a:stretch/>
        </p:blipFill>
        <p:spPr>
          <a:xfrm>
            <a:off x="4837924" y="579120"/>
            <a:ext cx="7252476" cy="5638800"/>
          </a:xfrm>
          <a:prstGeom prst="rect">
            <a:avLst/>
          </a:prstGeom>
          <a:noFill/>
          <a:ln>
            <a:noFill/>
          </a:ln>
        </p:spPr>
      </p:pic>
      <p:sp>
        <p:nvSpPr>
          <p:cNvPr id="420" name="Google Shape;420;p23"/>
          <p:cNvSpPr txBox="1"/>
          <p:nvPr/>
        </p:nvSpPr>
        <p:spPr>
          <a:xfrm>
            <a:off x="128434" y="1168400"/>
            <a:ext cx="4632960" cy="329320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Imagine imbalanced data set:</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for 10 airplanes we get 10,000 noise spikes.</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Suppose we have a classifier with reasonably good ROC curve, which at the "sweet spot" identifies 90% of planes and only 1% of noise as planes. The AUC will be very close to 1.</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But it is actually a terrible classifier.</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Because it will cry "plane!" for noise spikes 10 times more than for real planes!</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The Precision-Recall curve is a much better indicator. Please see example on the right.</a:t>
            </a:r>
            <a:endParaRPr/>
          </a:p>
        </p:txBody>
      </p:sp>
      <p:sp>
        <p:nvSpPr>
          <p:cNvPr id="421" name="Google Shape;421;p23"/>
          <p:cNvSpPr txBox="1"/>
          <p:nvPr/>
        </p:nvSpPr>
        <p:spPr>
          <a:xfrm>
            <a:off x="7813922" y="4782215"/>
            <a:ext cx="65024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ROC</a:t>
            </a:r>
            <a:endParaRPr/>
          </a:p>
        </p:txBody>
      </p:sp>
      <p:sp>
        <p:nvSpPr>
          <p:cNvPr id="422" name="Google Shape;422;p23"/>
          <p:cNvSpPr txBox="1"/>
          <p:nvPr/>
        </p:nvSpPr>
        <p:spPr>
          <a:xfrm>
            <a:off x="9965196" y="4782215"/>
            <a:ext cx="1676400"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Precision - Recall</a:t>
            </a:r>
            <a:endParaRPr/>
          </a:p>
        </p:txBody>
      </p:sp>
      <p:cxnSp>
        <p:nvCxnSpPr>
          <p:cNvPr id="2" name="Straight Connector 1">
            <a:extLst>
              <a:ext uri="{FF2B5EF4-FFF2-40B4-BE49-F238E27FC236}">
                <a16:creationId xmlns:a16="http://schemas.microsoft.com/office/drawing/2014/main" id="{7B788792-0C20-05DC-E1DE-3D7AD92702FB}"/>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4"/>
          <p:cNvSpPr txBox="1"/>
          <p:nvPr/>
        </p:nvSpPr>
        <p:spPr>
          <a:xfrm>
            <a:off x="0" y="64194"/>
            <a:ext cx="4564879" cy="5950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Confusion Matrix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428" name="Google Shape;428;p24"/>
          <p:cNvPicPr preferRelativeResize="0"/>
          <p:nvPr/>
        </p:nvPicPr>
        <p:blipFill rotWithShape="1">
          <a:blip r:embed="rId3">
            <a:alphaModFix/>
          </a:blip>
          <a:srcRect/>
          <a:stretch/>
        </p:blipFill>
        <p:spPr>
          <a:xfrm>
            <a:off x="8727140" y="0"/>
            <a:ext cx="3248213" cy="2817727"/>
          </a:xfrm>
          <a:prstGeom prst="rect">
            <a:avLst/>
          </a:prstGeom>
          <a:noFill/>
          <a:ln>
            <a:noFill/>
          </a:ln>
        </p:spPr>
      </p:pic>
      <p:pic>
        <p:nvPicPr>
          <p:cNvPr id="429" name="Google Shape;429;p2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705600" y="3012140"/>
            <a:ext cx="5486400" cy="3657600"/>
          </a:xfrm>
          <a:prstGeom prst="rect">
            <a:avLst/>
          </a:prstGeom>
          <a:noFill/>
          <a:ln>
            <a:noFill/>
          </a:ln>
        </p:spPr>
      </p:pic>
      <p:sp>
        <p:nvSpPr>
          <p:cNvPr id="430" name="Google Shape;430;p24"/>
          <p:cNvSpPr txBox="1"/>
          <p:nvPr/>
        </p:nvSpPr>
        <p:spPr>
          <a:xfrm>
            <a:off x="789290" y="2242844"/>
            <a:ext cx="5916310"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from sklearn import metrics</a:t>
            </a:r>
            <a:endParaRPr/>
          </a:p>
          <a:p>
            <a:pPr marL="0" marR="0" lvl="0" indent="0" algn="l" rtl="0">
              <a:lnSpc>
                <a:spcPct val="100000"/>
              </a:lnSpc>
              <a:spcBef>
                <a:spcPts val="0"/>
              </a:spcBef>
              <a:spcAft>
                <a:spcPts val="0"/>
              </a:spcAft>
              <a:buNone/>
            </a:pPr>
            <a:endParaRPr sz="1400" b="1"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expected = target</a:t>
            </a:r>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predicted = model.predict(data)</a:t>
            </a:r>
            <a:endParaRPr/>
          </a:p>
          <a:p>
            <a:pPr marL="0" marR="0" lvl="0" indent="0" algn="l" rtl="0">
              <a:lnSpc>
                <a:spcPct val="100000"/>
              </a:lnSpc>
              <a:spcBef>
                <a:spcPts val="0"/>
              </a:spcBef>
              <a:spcAft>
                <a:spcPts val="0"/>
              </a:spcAft>
              <a:buNone/>
            </a:pPr>
            <a:endParaRPr sz="1400" b="1"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metrics.precision_score(expected, predicted)</a:t>
            </a:r>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metrics.recall_score(expected, predicted)</a:t>
            </a:r>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metrics.roc_curve(expected, predicted)</a:t>
            </a:r>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metrics.roc_auc_score(expected, predicted)</a:t>
            </a:r>
            <a:endParaRPr/>
          </a:p>
          <a:p>
            <a:pPr marL="0" marR="0" lvl="0" indent="0" algn="l" rtl="0">
              <a:lnSpc>
                <a:spcPct val="100000"/>
              </a:lnSpc>
              <a:spcBef>
                <a:spcPts val="0"/>
              </a:spcBef>
              <a:spcAft>
                <a:spcPts val="0"/>
              </a:spcAft>
              <a:buNone/>
            </a:pPr>
            <a:endParaRPr sz="1400" b="1"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metrics.confusion_matrix(expected, predicted)</a:t>
            </a:r>
            <a:endParaRPr/>
          </a:p>
          <a:p>
            <a:pPr marL="0" marR="0" lvl="0" indent="0" algn="l" rtl="0">
              <a:lnSpc>
                <a:spcPct val="100000"/>
              </a:lnSpc>
              <a:spcBef>
                <a:spcPts val="0"/>
              </a:spcBef>
              <a:spcAft>
                <a:spcPts val="0"/>
              </a:spcAft>
              <a:buNone/>
            </a:pPr>
            <a:endParaRPr sz="1400" b="1" i="0" u="none" strike="noStrike" cap="none">
              <a:solidFill>
                <a:srgbClr val="00B0F0"/>
              </a:solidFill>
              <a:latin typeface="Consolas"/>
              <a:ea typeface="Consolas"/>
              <a:cs typeface="Consolas"/>
              <a:sym typeface="Consolas"/>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[[194156   4864]</a:t>
            </a:r>
            <a:endParaRPr/>
          </a:p>
          <a:p>
            <a:pPr marL="0" marR="0" lvl="0" indent="0" algn="l" rtl="0">
              <a:lnSpc>
                <a:spcPct val="100000"/>
              </a:lnSpc>
              <a:spcBef>
                <a:spcPts val="0"/>
              </a:spcBef>
              <a:spcAft>
                <a:spcPts val="0"/>
              </a:spcAft>
              <a:buNone/>
            </a:pPr>
            <a:r>
              <a:rPr lang="en-US" sz="1400" b="1" i="0" u="none" strike="noStrike" cap="none">
                <a:solidFill>
                  <a:srgbClr val="00B0F0"/>
                </a:solidFill>
                <a:latin typeface="Consolas"/>
                <a:ea typeface="Consolas"/>
                <a:cs typeface="Consolas"/>
                <a:sym typeface="Consolas"/>
              </a:rPr>
              <a:t> [    23    321]]</a:t>
            </a:r>
            <a:endParaRPr/>
          </a:p>
        </p:txBody>
      </p:sp>
      <p:sp>
        <p:nvSpPr>
          <p:cNvPr id="431" name="Google Shape;431;p24"/>
          <p:cNvSpPr txBox="1"/>
          <p:nvPr/>
        </p:nvSpPr>
        <p:spPr>
          <a:xfrm>
            <a:off x="149086" y="635418"/>
            <a:ext cx="8228910"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For a simple binary classifier we are predicting one of two possibilities (Yes/No, Positive/Negative, Plane/No-Plane, Normal/Abnormal, etc.).</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So we construct a 2x2 matrix to visualize True &amp; False Positives and Negatives.</a:t>
            </a:r>
            <a:endParaRPr/>
          </a:p>
        </p:txBody>
      </p:sp>
      <p:sp>
        <p:nvSpPr>
          <p:cNvPr id="432" name="Google Shape;432;p24"/>
          <p:cNvSpPr txBox="1"/>
          <p:nvPr/>
        </p:nvSpPr>
        <p:spPr>
          <a:xfrm>
            <a:off x="149086" y="5717894"/>
            <a:ext cx="7270286" cy="1102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Accuracy  =  sum(Diagonal) / sum(ALL)  =  sum(Correct) / sum(ALL)</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Precision  =  TP / (TP+FP)</a:t>
            </a:r>
            <a:endParaRPr/>
          </a:p>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chemeClr val="dk1"/>
                </a:solidFill>
                <a:latin typeface="Calibri"/>
                <a:ea typeface="Calibri"/>
                <a:cs typeface="Calibri"/>
                <a:sym typeface="Calibri"/>
              </a:rPr>
              <a:t>Recall  =  TP / (TP+FN)  =  TP / All_Actual_Positives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p:txBody>
      </p:sp>
      <p:cxnSp>
        <p:nvCxnSpPr>
          <p:cNvPr id="2" name="Straight Connector 1">
            <a:extLst>
              <a:ext uri="{FF2B5EF4-FFF2-40B4-BE49-F238E27FC236}">
                <a16:creationId xmlns:a16="http://schemas.microsoft.com/office/drawing/2014/main" id="{73AA41EB-EE23-2336-F48A-E07EFA80FD81}"/>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5"/>
          <p:cNvSpPr txBox="1"/>
          <p:nvPr/>
        </p:nvSpPr>
        <p:spPr>
          <a:xfrm>
            <a:off x="133815" y="122663"/>
            <a:ext cx="11255674"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Medical Test Paradox – Predictive Power of Positive or Negative Test Result</a:t>
            </a:r>
            <a:endParaRPr/>
          </a:p>
        </p:txBody>
      </p:sp>
      <p:sp>
        <p:nvSpPr>
          <p:cNvPr id="438" name="Google Shape;438;p25"/>
          <p:cNvSpPr txBox="1"/>
          <p:nvPr/>
        </p:nvSpPr>
        <p:spPr>
          <a:xfrm>
            <a:off x="133816" y="645883"/>
            <a:ext cx="433782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from </a:t>
            </a:r>
            <a:r>
              <a:rPr lang="en-US" sz="1400" b="0" i="0" u="sng" strike="noStrike" cap="none">
                <a:solidFill>
                  <a:srgbClr val="000000"/>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https://www.youtube.com/watch?v=lG4VkPoG3ko</a:t>
            </a:r>
            <a:r>
              <a:rPr lang="en-US" sz="1400" b="0" i="0" u="none" strike="noStrike" cap="none">
                <a:solidFill>
                  <a:srgbClr val="000000"/>
                </a:solidFill>
                <a:latin typeface="Arial"/>
                <a:ea typeface="Arial"/>
                <a:cs typeface="Arial"/>
                <a:sym typeface="Arial"/>
              </a:rPr>
              <a:t> </a:t>
            </a:r>
            <a:endParaRPr/>
          </a:p>
        </p:txBody>
      </p:sp>
      <p:sp>
        <p:nvSpPr>
          <p:cNvPr id="439" name="Google Shape;439;p25"/>
          <p:cNvSpPr txBox="1"/>
          <p:nvPr/>
        </p:nvSpPr>
        <p:spPr>
          <a:xfrm>
            <a:off x="133815" y="1169103"/>
            <a:ext cx="8055980" cy="48013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have 1,000 people.</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1% of them have a disease:</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    N_sick    = 10</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    N_healthy = 990</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We use a test with </a:t>
            </a:r>
            <a:r>
              <a:rPr lang="en-US" sz="1600" b="1" i="0" u="none" strike="noStrike" cap="none">
                <a:solidFill>
                  <a:srgbClr val="FF0000"/>
                </a:solidFill>
                <a:latin typeface="Arial"/>
                <a:ea typeface="Arial"/>
                <a:cs typeface="Arial"/>
                <a:sym typeface="Arial"/>
              </a:rPr>
              <a:t>sensitivity</a:t>
            </a:r>
            <a:r>
              <a:rPr lang="en-US" sz="1600" b="0" i="0" u="none" strike="noStrike" cap="none">
                <a:solidFill>
                  <a:srgbClr val="000000"/>
                </a:solidFill>
                <a:latin typeface="Arial"/>
                <a:ea typeface="Arial"/>
                <a:cs typeface="Arial"/>
                <a:sym typeface="Arial"/>
              </a:rPr>
              <a:t> </a:t>
            </a:r>
            <a:r>
              <a:rPr lang="en-US" sz="1600" b="1" i="0" u="none" strike="noStrike" cap="none">
                <a:solidFill>
                  <a:srgbClr val="0070C0"/>
                </a:solidFill>
                <a:latin typeface="Arial"/>
                <a:ea typeface="Arial"/>
                <a:cs typeface="Arial"/>
                <a:sym typeface="Arial"/>
              </a:rPr>
              <a:t>SE</a:t>
            </a:r>
            <a:r>
              <a:rPr lang="en-US" sz="1600" b="0" i="0" u="none" strike="noStrike" cap="none">
                <a:solidFill>
                  <a:srgbClr val="000000"/>
                </a:solidFill>
                <a:latin typeface="Arial"/>
                <a:ea typeface="Arial"/>
                <a:cs typeface="Arial"/>
                <a:sym typeface="Arial"/>
              </a:rPr>
              <a:t> = 90% and </a:t>
            </a:r>
            <a:r>
              <a:rPr lang="en-US" sz="1600" b="1" i="0" u="none" strike="noStrike" cap="none">
                <a:solidFill>
                  <a:srgbClr val="FF0000"/>
                </a:solidFill>
                <a:latin typeface="Arial"/>
                <a:ea typeface="Arial"/>
                <a:cs typeface="Arial"/>
                <a:sym typeface="Arial"/>
              </a:rPr>
              <a:t>specificity</a:t>
            </a:r>
            <a:r>
              <a:rPr lang="en-US" sz="1600" b="0" i="0" u="none" strike="noStrike" cap="none">
                <a:solidFill>
                  <a:srgbClr val="000000"/>
                </a:solidFill>
                <a:latin typeface="Arial"/>
                <a:ea typeface="Arial"/>
                <a:cs typeface="Arial"/>
                <a:sym typeface="Arial"/>
              </a:rPr>
              <a:t> </a:t>
            </a:r>
            <a:r>
              <a:rPr lang="en-US" sz="1600" b="1" i="0" u="none" strike="noStrike" cap="none">
                <a:solidFill>
                  <a:srgbClr val="0070C0"/>
                </a:solidFill>
                <a:latin typeface="Arial"/>
                <a:ea typeface="Arial"/>
                <a:cs typeface="Arial"/>
                <a:sym typeface="Arial"/>
              </a:rPr>
              <a:t>SP</a:t>
            </a:r>
            <a:r>
              <a:rPr lang="en-US" sz="1600" b="0" i="0" u="none" strike="noStrike" cap="none">
                <a:solidFill>
                  <a:srgbClr val="000000"/>
                </a:solidFill>
                <a:latin typeface="Arial"/>
                <a:ea typeface="Arial"/>
                <a:cs typeface="Arial"/>
                <a:sym typeface="Arial"/>
              </a:rPr>
              <a:t> = 91%.</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1" i="0" u="none" strike="noStrike" cap="none">
                <a:solidFill>
                  <a:srgbClr val="FF0000"/>
                </a:solidFill>
                <a:latin typeface="Arial"/>
                <a:ea typeface="Arial"/>
                <a:cs typeface="Arial"/>
                <a:sym typeface="Arial"/>
              </a:rPr>
              <a:t>This means that test shows results as following:</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TP = True Positive   =   N_sick    * SE/100   =     9 out of  10</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TN = True Negative   =   N_healthy * SP/100   =   901 out of 990</a:t>
            </a:r>
            <a:endParaRPr/>
          </a:p>
          <a:p>
            <a:pPr marL="0" marR="0" lvl="0" indent="0" algn="l" rtl="0">
              <a:lnSpc>
                <a:spcPct val="100000"/>
              </a:lnSpc>
              <a:spcBef>
                <a:spcPts val="0"/>
              </a:spcBef>
              <a:spcAft>
                <a:spcPts val="0"/>
              </a:spcAft>
              <a:buNone/>
            </a:pPr>
            <a:endParaRPr sz="1400" b="1"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FN = False Negative  =   1 out of  10</a:t>
            </a:r>
            <a:endParaRPr/>
          </a:p>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FP = False Positive  =  89 out of 990</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1" i="0" u="none" strike="noStrike" cap="none">
                <a:solidFill>
                  <a:srgbClr val="FF0000"/>
                </a:solidFill>
                <a:latin typeface="Arial"/>
                <a:ea typeface="Arial"/>
                <a:cs typeface="Arial"/>
                <a:sym typeface="Arial"/>
              </a:rPr>
              <a:t>What is the predictive power of this test?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B050"/>
                </a:solidFill>
                <a:latin typeface="Arial"/>
                <a:ea typeface="Arial"/>
                <a:cs typeface="Arial"/>
                <a:sym typeface="Arial"/>
              </a:rPr>
              <a:t>Positive result :  TP/(TP+FP)  =    9/(9+89)   =  </a:t>
            </a:r>
            <a:r>
              <a:rPr lang="en-US" sz="1400" b="1" i="0" u="none" strike="noStrike" cap="none">
                <a:solidFill>
                  <a:srgbClr val="FF0000"/>
                </a:solidFill>
                <a:latin typeface="Arial"/>
                <a:ea typeface="Arial"/>
                <a:cs typeface="Arial"/>
                <a:sym typeface="Arial"/>
              </a:rPr>
              <a:t>0.092  (1 in 11 chance)</a:t>
            </a:r>
            <a:endParaRPr/>
          </a:p>
          <a:p>
            <a:pPr marL="0" marR="0" lvl="0" indent="0" algn="l" rtl="0">
              <a:lnSpc>
                <a:spcPct val="100000"/>
              </a:lnSpc>
              <a:spcBef>
                <a:spcPts val="0"/>
              </a:spcBef>
              <a:spcAft>
                <a:spcPts val="0"/>
              </a:spcAft>
              <a:buNone/>
            </a:pPr>
            <a:endParaRPr sz="1400" b="1"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None/>
            </a:pPr>
            <a:r>
              <a:rPr lang="en-US" sz="1400" b="1" i="0" u="none" strike="noStrike" cap="none">
                <a:solidFill>
                  <a:srgbClr val="00B050"/>
                </a:solidFill>
                <a:latin typeface="Arial"/>
                <a:ea typeface="Arial"/>
                <a:cs typeface="Arial"/>
                <a:sym typeface="Arial"/>
              </a:rPr>
              <a:t>Negative result :  TN/(TN+FN)  =  901/(901+1)  =  </a:t>
            </a:r>
            <a:r>
              <a:rPr lang="en-US" sz="1400" b="1" i="0" u="none" strike="noStrike" cap="none">
                <a:solidFill>
                  <a:srgbClr val="FF0000"/>
                </a:solidFill>
                <a:latin typeface="Arial"/>
                <a:ea typeface="Arial"/>
                <a:cs typeface="Arial"/>
                <a:sym typeface="Arial"/>
              </a:rPr>
              <a:t>0.999  (very good)</a:t>
            </a:r>
            <a:endParaRPr/>
          </a:p>
        </p:txBody>
      </p:sp>
      <p:sp>
        <p:nvSpPr>
          <p:cNvPr id="440" name="Google Shape;440;p25"/>
          <p:cNvSpPr txBox="1"/>
          <p:nvPr/>
        </p:nvSpPr>
        <p:spPr>
          <a:xfrm>
            <a:off x="4776616" y="6243258"/>
            <a:ext cx="7245751" cy="461665"/>
          </a:xfrm>
          <a:prstGeom prst="rect">
            <a:avLst/>
          </a:prstGeom>
          <a:noFill/>
          <a:ln w="25400" cap="flat" cmpd="sng">
            <a:solidFill>
              <a:schemeClr val="accent1"/>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a:solidFill>
                  <a:srgbClr val="FF0000"/>
                </a:solidFill>
                <a:latin typeface="Consolas"/>
                <a:ea typeface="Consolas"/>
                <a:cs typeface="Consolas"/>
                <a:sym typeface="Consolas"/>
              </a:rPr>
              <a:t>Sensitivity</a:t>
            </a:r>
            <a:r>
              <a:rPr lang="en-US" sz="1200" b="1" i="0" u="none" strike="noStrike" cap="none">
                <a:solidFill>
                  <a:srgbClr val="000000"/>
                </a:solidFill>
                <a:latin typeface="Consolas"/>
                <a:ea typeface="Consolas"/>
                <a:cs typeface="Consolas"/>
                <a:sym typeface="Consolas"/>
              </a:rPr>
              <a:t> = </a:t>
            </a:r>
            <a:r>
              <a:rPr lang="en-US" sz="1200" b="1" i="0" u="none" strike="noStrike" cap="none">
                <a:solidFill>
                  <a:srgbClr val="FF0000"/>
                </a:solidFill>
                <a:latin typeface="Consolas"/>
                <a:ea typeface="Consolas"/>
                <a:cs typeface="Consolas"/>
                <a:sym typeface="Consolas"/>
              </a:rPr>
              <a:t>Recall</a:t>
            </a:r>
            <a:r>
              <a:rPr lang="en-US" sz="1200" b="1" i="0" u="none" strike="noStrike" cap="none">
                <a:solidFill>
                  <a:srgbClr val="000000"/>
                </a:solidFill>
                <a:latin typeface="Consolas"/>
                <a:ea typeface="Consolas"/>
                <a:cs typeface="Consolas"/>
                <a:sym typeface="Consolas"/>
              </a:rPr>
              <a:t> = True Positive Rate (TPR) : TPR = (TP / P) = TP / (TP + FN)</a:t>
            </a:r>
            <a:endParaRPr/>
          </a:p>
          <a:p>
            <a:pPr marL="0" marR="0" lvl="0" indent="0" algn="l" rtl="0">
              <a:lnSpc>
                <a:spcPct val="100000"/>
              </a:lnSpc>
              <a:spcBef>
                <a:spcPts val="0"/>
              </a:spcBef>
              <a:spcAft>
                <a:spcPts val="0"/>
              </a:spcAft>
              <a:buNone/>
            </a:pPr>
            <a:r>
              <a:rPr lang="en-US" sz="1200" b="1" i="0" u="none" strike="noStrike" cap="none">
                <a:solidFill>
                  <a:srgbClr val="FF0000"/>
                </a:solidFill>
                <a:latin typeface="Consolas"/>
                <a:ea typeface="Consolas"/>
                <a:cs typeface="Consolas"/>
                <a:sym typeface="Consolas"/>
              </a:rPr>
              <a:t>Specificity</a:t>
            </a:r>
            <a:r>
              <a:rPr lang="en-US" sz="1200" b="1" i="0" u="none" strike="noStrike" cap="none">
                <a:solidFill>
                  <a:srgbClr val="000000"/>
                </a:solidFill>
                <a:latin typeface="Consolas"/>
                <a:ea typeface="Consolas"/>
                <a:cs typeface="Consolas"/>
                <a:sym typeface="Consolas"/>
              </a:rPr>
              <a:t> (SPC)    = True Negative Rate (TNR) : SPC = (TN / N) = TN / (FP + TN)</a:t>
            </a:r>
            <a:endParaRPr/>
          </a:p>
        </p:txBody>
      </p:sp>
      <p:graphicFrame>
        <p:nvGraphicFramePr>
          <p:cNvPr id="441" name="Google Shape;441;p25"/>
          <p:cNvGraphicFramePr/>
          <p:nvPr/>
        </p:nvGraphicFramePr>
        <p:xfrm>
          <a:off x="8668060" y="3350234"/>
          <a:ext cx="3229350" cy="1182000"/>
        </p:xfrm>
        <a:graphic>
          <a:graphicData uri="http://schemas.openxmlformats.org/drawingml/2006/table">
            <a:tbl>
              <a:tblPr>
                <a:noFill/>
                <a:tableStyleId>{B95934F7-B9EF-4F3F-ABF8-AF1A8B6E4D00}</a:tableStyleId>
              </a:tblPr>
              <a:tblGrid>
                <a:gridCol w="1076450">
                  <a:extLst>
                    <a:ext uri="{9D8B030D-6E8A-4147-A177-3AD203B41FA5}">
                      <a16:colId xmlns:a16="http://schemas.microsoft.com/office/drawing/2014/main" val="20000"/>
                    </a:ext>
                  </a:extLst>
                </a:gridCol>
                <a:gridCol w="1076450">
                  <a:extLst>
                    <a:ext uri="{9D8B030D-6E8A-4147-A177-3AD203B41FA5}">
                      <a16:colId xmlns:a16="http://schemas.microsoft.com/office/drawing/2014/main" val="20001"/>
                    </a:ext>
                  </a:extLst>
                </a:gridCol>
                <a:gridCol w="1076450">
                  <a:extLst>
                    <a:ext uri="{9D8B030D-6E8A-4147-A177-3AD203B41FA5}">
                      <a16:colId xmlns:a16="http://schemas.microsoft.com/office/drawing/2014/main" val="20002"/>
                    </a:ext>
                  </a:extLst>
                </a:gridCol>
              </a:tblGrid>
              <a:tr h="394000">
                <a:tc>
                  <a:txBody>
                    <a:bodyPr/>
                    <a:lstStyle/>
                    <a:p>
                      <a:pPr marL="0" marR="0" lvl="0" indent="0" algn="l" rtl="0">
                        <a:lnSpc>
                          <a:spcPct val="100000"/>
                        </a:lnSpc>
                        <a:spcBef>
                          <a:spcPts val="0"/>
                        </a:spcBef>
                        <a:spcAft>
                          <a:spcPts val="0"/>
                        </a:spcAft>
                        <a:buNone/>
                      </a:pPr>
                      <a:endParaRPr sz="14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Positive</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Negative</a:t>
                      </a:r>
                      <a:endParaRPr/>
                    </a:p>
                  </a:txBody>
                  <a:tcPr marL="91450" marR="91450" marT="45725" marB="45725"/>
                </a:tc>
                <a:extLst>
                  <a:ext uri="{0D108BD9-81ED-4DB2-BD59-A6C34878D82A}">
                    <a16:rowId xmlns:a16="http://schemas.microsoft.com/office/drawing/2014/main" val="10000"/>
                  </a:ext>
                </a:extLst>
              </a:tr>
              <a:tr h="394000">
                <a:tc>
                  <a:txBody>
                    <a:bodyPr/>
                    <a:lstStyle/>
                    <a:p>
                      <a:pPr marL="0" marR="0" lvl="0" indent="0" algn="l" rtl="0">
                        <a:lnSpc>
                          <a:spcPct val="100000"/>
                        </a:lnSpc>
                        <a:spcBef>
                          <a:spcPts val="0"/>
                        </a:spcBef>
                        <a:spcAft>
                          <a:spcPts val="0"/>
                        </a:spcAft>
                        <a:buNone/>
                      </a:pPr>
                      <a:r>
                        <a:rPr lang="en-US" sz="1400" u="none" strike="noStrike" cap="none"/>
                        <a:t>Disease</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1</a:t>
                      </a:r>
                      <a:endParaRPr/>
                    </a:p>
                  </a:txBody>
                  <a:tcPr marL="91450" marR="91450" marT="45725" marB="45725"/>
                </a:tc>
                <a:extLst>
                  <a:ext uri="{0D108BD9-81ED-4DB2-BD59-A6C34878D82A}">
                    <a16:rowId xmlns:a16="http://schemas.microsoft.com/office/drawing/2014/main" val="10001"/>
                  </a:ext>
                </a:extLst>
              </a:tr>
              <a:tr h="394000">
                <a:tc>
                  <a:txBody>
                    <a:bodyPr/>
                    <a:lstStyle/>
                    <a:p>
                      <a:pPr marL="0" marR="0" lvl="0" indent="0" algn="l" rtl="0">
                        <a:lnSpc>
                          <a:spcPct val="100000"/>
                        </a:lnSpc>
                        <a:spcBef>
                          <a:spcPts val="0"/>
                        </a:spcBef>
                        <a:spcAft>
                          <a:spcPts val="0"/>
                        </a:spcAft>
                        <a:buNone/>
                      </a:pPr>
                      <a:r>
                        <a:rPr lang="en-US" sz="1400" u="none" strike="noStrike" cap="none"/>
                        <a:t>Healthy</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89</a:t>
                      </a:r>
                      <a:endParaRPr/>
                    </a:p>
                  </a:txBody>
                  <a:tcPr marL="91450" marR="91450" marT="45725" marB="45725"/>
                </a:tc>
                <a:tc>
                  <a:txBody>
                    <a:bodyPr/>
                    <a:lstStyle/>
                    <a:p>
                      <a:pPr marL="0" marR="0" lvl="0" indent="0" algn="ctr" rtl="0">
                        <a:lnSpc>
                          <a:spcPct val="100000"/>
                        </a:lnSpc>
                        <a:spcBef>
                          <a:spcPts val="0"/>
                        </a:spcBef>
                        <a:spcAft>
                          <a:spcPts val="0"/>
                        </a:spcAft>
                        <a:buNone/>
                      </a:pPr>
                      <a:r>
                        <a:rPr lang="en-US" sz="1400" u="none" strike="noStrike" cap="none"/>
                        <a:t>901</a:t>
                      </a:r>
                      <a:endParaRPr/>
                    </a:p>
                  </a:txBody>
                  <a:tcPr marL="91450" marR="91450" marT="45725" marB="45725"/>
                </a:tc>
                <a:extLst>
                  <a:ext uri="{0D108BD9-81ED-4DB2-BD59-A6C34878D82A}">
                    <a16:rowId xmlns:a16="http://schemas.microsoft.com/office/drawing/2014/main" val="10002"/>
                  </a:ext>
                </a:extLst>
              </a:tr>
            </a:tbl>
          </a:graphicData>
        </a:graphic>
      </p:graphicFrame>
      <p:sp>
        <p:nvSpPr>
          <p:cNvPr id="442" name="Google Shape;442;p25"/>
          <p:cNvSpPr/>
          <p:nvPr/>
        </p:nvSpPr>
        <p:spPr>
          <a:xfrm>
            <a:off x="6129345" y="1076314"/>
            <a:ext cx="5109240" cy="1063616"/>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3" name="Google Shape;443;p25"/>
          <p:cNvSpPr/>
          <p:nvPr/>
        </p:nvSpPr>
        <p:spPr>
          <a:xfrm>
            <a:off x="11238073" y="1073450"/>
            <a:ext cx="222573" cy="1063616"/>
          </a:xfrm>
          <a:prstGeom prst="rect">
            <a:avLst/>
          </a:prstGeom>
          <a:solidFill>
            <a:schemeClr val="lt1"/>
          </a:solidFill>
          <a:ln w="635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4" name="Google Shape;444;p25"/>
          <p:cNvSpPr txBox="1"/>
          <p:nvPr/>
        </p:nvSpPr>
        <p:spPr>
          <a:xfrm>
            <a:off x="11195715" y="655038"/>
            <a:ext cx="59387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Sick</a:t>
            </a:r>
            <a:endParaRPr/>
          </a:p>
        </p:txBody>
      </p:sp>
      <p:sp>
        <p:nvSpPr>
          <p:cNvPr id="445" name="Google Shape;445;p25"/>
          <p:cNvSpPr/>
          <p:nvPr/>
        </p:nvSpPr>
        <p:spPr>
          <a:xfrm>
            <a:off x="6129345" y="1085507"/>
            <a:ext cx="5073319" cy="177493"/>
          </a:xfrm>
          <a:prstGeom prst="roundRect">
            <a:avLst>
              <a:gd name="adj" fmla="val 16667"/>
            </a:avLst>
          </a:prstGeom>
          <a:solidFill>
            <a:srgbClr val="FF0000">
              <a:alpha val="45882"/>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6" name="Google Shape;446;p25"/>
          <p:cNvSpPr txBox="1"/>
          <p:nvPr/>
        </p:nvSpPr>
        <p:spPr>
          <a:xfrm>
            <a:off x="8235008" y="655039"/>
            <a:ext cx="119474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Arial"/>
                <a:ea typeface="Arial"/>
                <a:cs typeface="Arial"/>
                <a:sym typeface="Arial"/>
              </a:rPr>
              <a:t>Healthy</a:t>
            </a:r>
            <a:endParaRPr/>
          </a:p>
        </p:txBody>
      </p:sp>
      <p:sp>
        <p:nvSpPr>
          <p:cNvPr id="447" name="Google Shape;447;p25"/>
          <p:cNvSpPr/>
          <p:nvPr/>
        </p:nvSpPr>
        <p:spPr>
          <a:xfrm>
            <a:off x="11251131" y="1297290"/>
            <a:ext cx="186655" cy="836912"/>
          </a:xfrm>
          <a:prstGeom prst="roundRect">
            <a:avLst>
              <a:gd name="adj" fmla="val 16667"/>
            </a:avLst>
          </a:prstGeom>
          <a:solidFill>
            <a:srgbClr val="FF0000">
              <a:alpha val="45882"/>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48" name="Google Shape;448;p25"/>
          <p:cNvSpPr txBox="1"/>
          <p:nvPr/>
        </p:nvSpPr>
        <p:spPr>
          <a:xfrm>
            <a:off x="9745360" y="2458862"/>
            <a:ext cx="12386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Specificity</a:t>
            </a:r>
            <a:endParaRPr/>
          </a:p>
        </p:txBody>
      </p:sp>
      <p:sp>
        <p:nvSpPr>
          <p:cNvPr id="449" name="Google Shape;449;p25"/>
          <p:cNvSpPr txBox="1"/>
          <p:nvPr/>
        </p:nvSpPr>
        <p:spPr>
          <a:xfrm>
            <a:off x="10942961" y="2463330"/>
            <a:ext cx="123861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Sensitivity</a:t>
            </a:r>
            <a:endParaRPr/>
          </a:p>
        </p:txBody>
      </p:sp>
      <p:sp>
        <p:nvSpPr>
          <p:cNvPr id="450" name="Google Shape;450;p25"/>
          <p:cNvSpPr/>
          <p:nvPr/>
        </p:nvSpPr>
        <p:spPr>
          <a:xfrm rot="-6298395">
            <a:off x="11075422" y="2092501"/>
            <a:ext cx="695931" cy="136977"/>
          </a:xfrm>
          <a:prstGeom prst="rightArrow">
            <a:avLst>
              <a:gd name="adj1" fmla="val 50000"/>
              <a:gd name="adj2" fmla="val 50000"/>
            </a:avLst>
          </a:prstGeom>
          <a:solidFill>
            <a:srgbClr val="00B050">
              <a:alpha val="49803"/>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25"/>
          <p:cNvSpPr/>
          <p:nvPr/>
        </p:nvSpPr>
        <p:spPr>
          <a:xfrm rot="-6298395">
            <a:off x="9927658" y="2102021"/>
            <a:ext cx="695931" cy="136977"/>
          </a:xfrm>
          <a:prstGeom prst="rightArrow">
            <a:avLst>
              <a:gd name="adj1" fmla="val 50000"/>
              <a:gd name="adj2" fmla="val 50000"/>
            </a:avLst>
          </a:prstGeom>
          <a:solidFill>
            <a:srgbClr val="00B050">
              <a:alpha val="49803"/>
            </a:srgbClr>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 name="Google Shape;452;p25"/>
          <p:cNvSpPr txBox="1"/>
          <p:nvPr/>
        </p:nvSpPr>
        <p:spPr>
          <a:xfrm>
            <a:off x="6129345" y="1226316"/>
            <a:ext cx="2223750"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Test Results: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Red = Positive</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        White = Negative</a:t>
            </a:r>
            <a:endParaRPr/>
          </a:p>
        </p:txBody>
      </p:sp>
      <p:cxnSp>
        <p:nvCxnSpPr>
          <p:cNvPr id="2" name="Straight Connector 1">
            <a:extLst>
              <a:ext uri="{FF2B5EF4-FFF2-40B4-BE49-F238E27FC236}">
                <a16:creationId xmlns:a16="http://schemas.microsoft.com/office/drawing/2014/main" id="{FBF31310-64A4-9C9C-2F17-38A6417B1B9B}"/>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26"/>
          <p:cNvSpPr txBox="1"/>
          <p:nvPr/>
        </p:nvSpPr>
        <p:spPr>
          <a:xfrm>
            <a:off x="0" y="820270"/>
            <a:ext cx="555235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70C0"/>
                </a:solidFill>
                <a:latin typeface="Calibri"/>
                <a:ea typeface="Calibri"/>
                <a:cs typeface="Calibri"/>
                <a:sym typeface="Calibri"/>
              </a:rPr>
              <a:t>Overfitting and Regularization</a:t>
            </a:r>
            <a:endParaRPr/>
          </a:p>
        </p:txBody>
      </p:sp>
      <p:pic>
        <p:nvPicPr>
          <p:cNvPr id="458" name="Google Shape;458;p26"/>
          <p:cNvPicPr preferRelativeResize="0"/>
          <p:nvPr/>
        </p:nvPicPr>
        <p:blipFill rotWithShape="1">
          <a:blip r:embed="rId3">
            <a:alphaModFix/>
          </a:blip>
          <a:srcRect/>
          <a:stretch/>
        </p:blipFill>
        <p:spPr>
          <a:xfrm>
            <a:off x="5707287" y="820270"/>
            <a:ext cx="6275536" cy="5007534"/>
          </a:xfrm>
          <a:prstGeom prst="rect">
            <a:avLst/>
          </a:prstGeom>
          <a:noFill/>
          <a:ln>
            <a:noFill/>
          </a:ln>
        </p:spPr>
      </p:pic>
      <p:sp>
        <p:nvSpPr>
          <p:cNvPr id="459" name="Google Shape;459;p26"/>
          <p:cNvSpPr txBox="1"/>
          <p:nvPr/>
        </p:nvSpPr>
        <p:spPr>
          <a:xfrm>
            <a:off x="73526" y="1404280"/>
            <a:ext cx="5405304" cy="452431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Goal of training the model is to fit/learn a "</a:t>
            </a:r>
            <a:r>
              <a:rPr lang="en-US" sz="1800" b="1" i="0" u="none" strike="noStrike" cap="none">
                <a:solidFill>
                  <a:srgbClr val="0070C0"/>
                </a:solidFill>
                <a:latin typeface="Calibri"/>
                <a:ea typeface="Calibri"/>
                <a:cs typeface="Calibri"/>
                <a:sym typeface="Calibri"/>
              </a:rPr>
              <a:t>regularity</a:t>
            </a:r>
            <a:r>
              <a:rPr lang="en-US" sz="1800" b="0" i="0" u="none" strike="noStrike" cap="none">
                <a:solidFill>
                  <a:srgbClr val="000000"/>
                </a:solidFill>
                <a:latin typeface="Calibri"/>
                <a:ea typeface="Calibri"/>
                <a:cs typeface="Calibri"/>
                <a:sym typeface="Calibri"/>
              </a:rPr>
              <a:t>" in the data, and to avoid fitting noise (avoid overfitting).</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1" i="0" u="none" strike="noStrike" cap="none">
                <a:solidFill>
                  <a:srgbClr val="0070C0"/>
                </a:solidFill>
                <a:latin typeface="Calibri"/>
                <a:ea typeface="Calibri"/>
                <a:cs typeface="Calibri"/>
                <a:sym typeface="Calibri"/>
              </a:rPr>
              <a:t>How do we know that we are overfitting?</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Let's split data into two sets: </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 training</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 testing</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If we </a:t>
            </a:r>
            <a:r>
              <a:rPr lang="en-US" sz="1800" b="1" i="0" u="none" strike="noStrike" cap="none">
                <a:solidFill>
                  <a:srgbClr val="FF0000"/>
                </a:solidFill>
                <a:latin typeface="Calibri"/>
                <a:ea typeface="Calibri"/>
                <a:cs typeface="Calibri"/>
                <a:sym typeface="Calibri"/>
              </a:rPr>
              <a:t>overfit</a:t>
            </a:r>
            <a:r>
              <a:rPr lang="en-US" sz="1800" b="0" i="0" u="none" strike="noStrike" cap="none">
                <a:solidFill>
                  <a:srgbClr val="000000"/>
                </a:solidFill>
                <a:latin typeface="Calibri"/>
                <a:ea typeface="Calibri"/>
                <a:cs typeface="Calibri"/>
                <a:sym typeface="Calibri"/>
              </a:rPr>
              <a:t> on the training data (learn regularity and some noise specific to the training data), then accuracy measured on the test data may be bad</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(model doesn't generalize well).</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Solution – try to find a more "</a:t>
            </a:r>
            <a:r>
              <a:rPr lang="en-US" sz="1800" b="1" i="0" u="none" strike="noStrike" cap="none">
                <a:solidFill>
                  <a:srgbClr val="0070C0"/>
                </a:solidFill>
                <a:latin typeface="Calibri"/>
                <a:ea typeface="Calibri"/>
                <a:cs typeface="Calibri"/>
                <a:sym typeface="Calibri"/>
              </a:rPr>
              <a:t>regular</a:t>
            </a:r>
            <a:r>
              <a:rPr lang="en-US" sz="1800" b="0" i="0" u="none" strike="noStrike" cap="none">
                <a:solidFill>
                  <a:srgbClr val="000000"/>
                </a:solidFill>
                <a:latin typeface="Calibri"/>
                <a:ea typeface="Calibri"/>
                <a:cs typeface="Calibri"/>
                <a:sym typeface="Calibri"/>
              </a:rPr>
              <a:t>" solution (less noise, less overfitting). </a:t>
            </a:r>
            <a:endParaRPr/>
          </a:p>
        </p:txBody>
      </p:sp>
      <p:sp>
        <p:nvSpPr>
          <p:cNvPr id="460" name="Google Shape;460;p26"/>
          <p:cNvSpPr txBox="1"/>
          <p:nvPr/>
        </p:nvSpPr>
        <p:spPr>
          <a:xfrm>
            <a:off x="6224451" y="153887"/>
            <a:ext cx="1620836"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Calibri"/>
                <a:ea typeface="Calibri"/>
                <a:cs typeface="Calibri"/>
                <a:sym typeface="Calibri"/>
              </a:rPr>
              <a:t>High Bias model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(underfitting,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model too simple)</a:t>
            </a:r>
            <a:endParaRPr/>
          </a:p>
        </p:txBody>
      </p:sp>
      <p:sp>
        <p:nvSpPr>
          <p:cNvPr id="461" name="Google Shape;461;p26"/>
          <p:cNvSpPr txBox="1"/>
          <p:nvPr/>
        </p:nvSpPr>
        <p:spPr>
          <a:xfrm>
            <a:off x="10058397" y="153887"/>
            <a:ext cx="192442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Calibri"/>
                <a:ea typeface="Calibri"/>
                <a:cs typeface="Calibri"/>
                <a:sym typeface="Calibri"/>
              </a:rPr>
              <a:t>High Variance model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(model too complex,</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overfitting - fits noise)</a:t>
            </a:r>
            <a:endParaRPr/>
          </a:p>
        </p:txBody>
      </p:sp>
      <p:sp>
        <p:nvSpPr>
          <p:cNvPr id="462" name="Google Shape;462;p26"/>
          <p:cNvSpPr txBox="1"/>
          <p:nvPr/>
        </p:nvSpPr>
        <p:spPr>
          <a:xfrm>
            <a:off x="7952866" y="174705"/>
            <a:ext cx="199795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70C0"/>
                </a:solidFill>
                <a:latin typeface="Calibri"/>
                <a:ea typeface="Calibri"/>
                <a:cs typeface="Calibri"/>
                <a:sym typeface="Calibri"/>
              </a:rPr>
              <a:t>Bias/Variance Trade-off</a:t>
            </a:r>
            <a:r>
              <a:rPr lang="en-US" sz="1400" b="0"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Good Generalization</a:t>
            </a:r>
            <a:endParaRPr/>
          </a:p>
        </p:txBody>
      </p:sp>
      <p:sp>
        <p:nvSpPr>
          <p:cNvPr id="463" name="Google Shape;463;p26"/>
          <p:cNvSpPr txBox="1"/>
          <p:nvPr/>
        </p:nvSpPr>
        <p:spPr>
          <a:xfrm>
            <a:off x="0" y="171986"/>
            <a:ext cx="5552356"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1" i="0" u="none" strike="noStrike" cap="none">
                <a:solidFill>
                  <a:srgbClr val="0070C0"/>
                </a:solidFill>
                <a:latin typeface="Calibri"/>
                <a:ea typeface="Calibri"/>
                <a:cs typeface="Calibri"/>
                <a:sym typeface="Calibri"/>
              </a:rPr>
              <a:t>How to find "REGULARITY"</a:t>
            </a:r>
            <a:endParaRPr/>
          </a:p>
        </p:txBody>
      </p:sp>
      <p:cxnSp>
        <p:nvCxnSpPr>
          <p:cNvPr id="2" name="Straight Connector 1">
            <a:extLst>
              <a:ext uri="{FF2B5EF4-FFF2-40B4-BE49-F238E27FC236}">
                <a16:creationId xmlns:a16="http://schemas.microsoft.com/office/drawing/2014/main" id="{1B078FB5-9D3F-5560-DEED-FFE0A6F05FC8}"/>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27"/>
          <p:cNvSpPr txBox="1"/>
          <p:nvPr/>
        </p:nvSpPr>
        <p:spPr>
          <a:xfrm>
            <a:off x="-1" y="0"/>
            <a:ext cx="7247965" cy="665629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Regularization: Ridge Regression</a:t>
            </a:r>
            <a:endParaRPr sz="2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Multivariate (multiple) Linear Regression Regularization.</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Suppose we have a OLS (Ordinary Linear Squared) regression where two parameters x1 &amp; x2 are not orthogonal, but are equal, proportional to each other, or highly correlated. Then there may be an infinite number of coefficients which will fit the model.</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For example, (a*x1 - x2),    (100*a*x1 - 100*x2), etc.</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If we are trying to minimize the cost function in the multidimensional </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space of coefficients, we will get an infinite diagonal </a:t>
            </a:r>
            <a:r>
              <a:rPr lang="en-US" sz="1400" b="1" i="0" u="none" strike="noStrike" cap="none">
                <a:solidFill>
                  <a:srgbClr val="0070C0"/>
                </a:solidFill>
                <a:latin typeface="Calibri"/>
                <a:ea typeface="Calibri"/>
                <a:cs typeface="Calibri"/>
                <a:sym typeface="Calibri"/>
              </a:rPr>
              <a:t>groove (ridge)</a:t>
            </a:r>
            <a:r>
              <a:rPr lang="en-US" sz="1400" b="0"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for a*x1 = x2. Any place at the bottom of this ridge is equally good for us.</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So we will get a big variability in possible values of coefficients for x1 &amp; x2.</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In other words, the solution will be unstable.</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We can reduce this variability by adding additional regularization factor to the loss function as a sum of squares of coeffitients. </a:t>
            </a:r>
            <a:r>
              <a:rPr lang="en-US" sz="1400" b="0" i="0" u="none" strike="noStrike" cap="none">
                <a:solidFill>
                  <a:schemeClr val="dk1"/>
                </a:solidFill>
                <a:latin typeface="Arial"/>
                <a:ea typeface="Arial"/>
                <a:cs typeface="Arial"/>
                <a:sym typeface="Arial"/>
              </a:rPr>
              <a:t>When we minimizing this expression, bigger  "lambda" value will cause smaller "beta" values, thus keeping the coefficients "beta" from becoming too large. </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This is called "</a:t>
            </a:r>
            <a:r>
              <a:rPr lang="en-US" sz="1400" b="1" i="0" u="none" strike="noStrike" cap="none">
                <a:solidFill>
                  <a:srgbClr val="0000FF"/>
                </a:solidFill>
                <a:latin typeface="Arial"/>
                <a:ea typeface="Arial"/>
                <a:cs typeface="Arial"/>
                <a:sym typeface="Arial"/>
              </a:rPr>
              <a:t>Ridge Regression</a:t>
            </a:r>
            <a:r>
              <a:rPr lang="en-US" sz="1400" b="0" i="0" u="none" strike="noStrike" cap="none">
                <a:solidFill>
                  <a:schemeClr val="dk1"/>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chemeClr val="dk1"/>
                </a:solidFill>
                <a:latin typeface="Arial"/>
                <a:ea typeface="Arial"/>
                <a:cs typeface="Arial"/>
                <a:sym typeface="Arial"/>
              </a:rPr>
              <a:t>It changes the infinitely long ridge into a local minimum.</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pic>
        <p:nvPicPr>
          <p:cNvPr id="469" name="Google Shape;469;p27"/>
          <p:cNvPicPr preferRelativeResize="0"/>
          <p:nvPr/>
        </p:nvPicPr>
        <p:blipFill rotWithShape="1">
          <a:blip r:embed="rId3">
            <a:alphaModFix/>
          </a:blip>
          <a:srcRect/>
          <a:stretch/>
        </p:blipFill>
        <p:spPr>
          <a:xfrm>
            <a:off x="7516904" y="1446708"/>
            <a:ext cx="4675096" cy="2291575"/>
          </a:xfrm>
          <a:prstGeom prst="rect">
            <a:avLst/>
          </a:prstGeom>
          <a:noFill/>
          <a:ln>
            <a:noFill/>
          </a:ln>
        </p:spPr>
      </p:pic>
      <p:sp>
        <p:nvSpPr>
          <p:cNvPr id="470" name="Google Shape;470;p27"/>
          <p:cNvSpPr txBox="1"/>
          <p:nvPr/>
        </p:nvSpPr>
        <p:spPr>
          <a:xfrm>
            <a:off x="8014088" y="750871"/>
            <a:ext cx="4070709" cy="50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Why Ridge Regression is called Ridge ...</a:t>
            </a:r>
            <a:endParaRPr sz="1400" b="0" i="0" u="none" strike="noStrike" cap="none">
              <a:solidFill>
                <a:srgbClr val="000000"/>
              </a:solidFill>
              <a:latin typeface="Arial"/>
              <a:ea typeface="Arial"/>
              <a:cs typeface="Arial"/>
              <a:sym typeface="Arial"/>
            </a:endParaRPr>
          </a:p>
        </p:txBody>
      </p:sp>
      <p:pic>
        <p:nvPicPr>
          <p:cNvPr id="471" name="Google Shape;471;p27"/>
          <p:cNvPicPr preferRelativeResize="0"/>
          <p:nvPr/>
        </p:nvPicPr>
        <p:blipFill rotWithShape="1">
          <a:blip r:embed="rId4">
            <a:alphaModFix/>
          </a:blip>
          <a:srcRect/>
          <a:stretch/>
        </p:blipFill>
        <p:spPr>
          <a:xfrm>
            <a:off x="7348306" y="5041900"/>
            <a:ext cx="4736491" cy="955488"/>
          </a:xfrm>
          <a:prstGeom prst="rect">
            <a:avLst/>
          </a:prstGeom>
          <a:noFill/>
          <a:ln>
            <a:noFill/>
          </a:ln>
        </p:spPr>
      </p:pic>
      <p:cxnSp>
        <p:nvCxnSpPr>
          <p:cNvPr id="2" name="Straight Connector 1">
            <a:extLst>
              <a:ext uri="{FF2B5EF4-FFF2-40B4-BE49-F238E27FC236}">
                <a16:creationId xmlns:a16="http://schemas.microsoft.com/office/drawing/2014/main" id="{B47581A2-2174-39B5-DEE2-C2082FCB98C2}"/>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pic>
        <p:nvPicPr>
          <p:cNvPr id="476" name="Google Shape;476;p28"/>
          <p:cNvPicPr preferRelativeResize="0"/>
          <p:nvPr/>
        </p:nvPicPr>
        <p:blipFill rotWithShape="1">
          <a:blip r:embed="rId3">
            <a:alphaModFix/>
          </a:blip>
          <a:srcRect/>
          <a:stretch/>
        </p:blipFill>
        <p:spPr>
          <a:xfrm>
            <a:off x="1616990" y="0"/>
            <a:ext cx="9038701" cy="6858000"/>
          </a:xfrm>
          <a:prstGeom prst="rect">
            <a:avLst/>
          </a:prstGeom>
          <a:noFill/>
          <a:ln>
            <a:noFill/>
          </a:ln>
        </p:spPr>
      </p:pic>
      <p:cxnSp>
        <p:nvCxnSpPr>
          <p:cNvPr id="477" name="Google Shape;477;p28"/>
          <p:cNvCxnSpPr/>
          <p:nvPr/>
        </p:nvCxnSpPr>
        <p:spPr>
          <a:xfrm flipH="1">
            <a:off x="7095281" y="347241"/>
            <a:ext cx="2314937" cy="392464"/>
          </a:xfrm>
          <a:prstGeom prst="straightConnector1">
            <a:avLst/>
          </a:prstGeom>
          <a:noFill/>
          <a:ln w="41275" cap="flat" cmpd="sng">
            <a:solidFill>
              <a:srgbClr val="FF0000"/>
            </a:solidFill>
            <a:prstDash val="solid"/>
            <a:miter lim="800000"/>
            <a:headEnd type="none" w="sm" len="sm"/>
            <a:tailEnd type="triangle" w="lg" len="lg"/>
          </a:ln>
        </p:spPr>
      </p:cxnSp>
      <p:cxnSp>
        <p:nvCxnSpPr>
          <p:cNvPr id="478" name="Google Shape;478;p28"/>
          <p:cNvCxnSpPr/>
          <p:nvPr/>
        </p:nvCxnSpPr>
        <p:spPr>
          <a:xfrm rot="10800000">
            <a:off x="5486402" y="2361235"/>
            <a:ext cx="2818434" cy="671332"/>
          </a:xfrm>
          <a:prstGeom prst="straightConnector1">
            <a:avLst/>
          </a:prstGeom>
          <a:noFill/>
          <a:ln w="41275" cap="flat" cmpd="sng">
            <a:solidFill>
              <a:srgbClr val="FF0000"/>
            </a:solidFill>
            <a:prstDash val="solid"/>
            <a:miter lim="800000"/>
            <a:headEnd type="none" w="sm" len="sm"/>
            <a:tailEnd type="triangle" w="lg" len="lg"/>
          </a:ln>
        </p:spPr>
      </p:cxnSp>
      <p:cxnSp>
        <p:nvCxnSpPr>
          <p:cNvPr id="479" name="Google Shape;479;p28"/>
          <p:cNvCxnSpPr/>
          <p:nvPr/>
        </p:nvCxnSpPr>
        <p:spPr>
          <a:xfrm rot="10800000">
            <a:off x="5972539" y="1354240"/>
            <a:ext cx="2997841" cy="627634"/>
          </a:xfrm>
          <a:prstGeom prst="straightConnector1">
            <a:avLst/>
          </a:prstGeom>
          <a:noFill/>
          <a:ln w="41275" cap="flat" cmpd="sng">
            <a:solidFill>
              <a:srgbClr val="FF0000"/>
            </a:solidFill>
            <a:prstDash val="solid"/>
            <a:miter lim="800000"/>
            <a:headEnd type="none" w="sm" len="sm"/>
            <a:tailEnd type="triangle" w="lg" len="lg"/>
          </a:ln>
        </p:spPr>
      </p:cxnSp>
      <p:sp>
        <p:nvSpPr>
          <p:cNvPr id="480" name="Google Shape;480;p28"/>
          <p:cNvSpPr txBox="1"/>
          <p:nvPr/>
        </p:nvSpPr>
        <p:spPr>
          <a:xfrm>
            <a:off x="9410218" y="150471"/>
            <a:ext cx="2558005"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Minimum “cost”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without regularization</a:t>
            </a:r>
            <a:endParaRPr sz="1800" b="0" i="0" u="none" strike="noStrike" cap="none">
              <a:solidFill>
                <a:schemeClr val="dk1"/>
              </a:solidFill>
              <a:latin typeface="Calibri"/>
              <a:ea typeface="Calibri"/>
              <a:cs typeface="Calibri"/>
              <a:sym typeface="Calibri"/>
            </a:endParaRPr>
          </a:p>
        </p:txBody>
      </p:sp>
      <p:sp>
        <p:nvSpPr>
          <p:cNvPr id="481" name="Google Shape;481;p28"/>
          <p:cNvSpPr txBox="1"/>
          <p:nvPr/>
        </p:nvSpPr>
        <p:spPr>
          <a:xfrm>
            <a:off x="8970380" y="1491835"/>
            <a:ext cx="2608162"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Compromize</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70C0"/>
                </a:solidFill>
                <a:latin typeface="Calibri"/>
                <a:ea typeface="Calibri"/>
                <a:cs typeface="Calibri"/>
                <a:sym typeface="Calibri"/>
              </a:rPr>
              <a:t>min(cost + penalty)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Cons: bias (shift),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Pros: low variance</a:t>
            </a:r>
            <a:endParaRPr sz="1400" b="0" i="0" u="none" strike="noStrike" cap="none">
              <a:solidFill>
                <a:srgbClr val="000000"/>
              </a:solidFill>
              <a:latin typeface="Arial"/>
              <a:ea typeface="Arial"/>
              <a:cs typeface="Arial"/>
              <a:sym typeface="Arial"/>
            </a:endParaRPr>
          </a:p>
        </p:txBody>
      </p:sp>
      <p:sp>
        <p:nvSpPr>
          <p:cNvPr id="482" name="Google Shape;482;p28"/>
          <p:cNvSpPr txBox="1"/>
          <p:nvPr/>
        </p:nvSpPr>
        <p:spPr>
          <a:xfrm>
            <a:off x="8259220" y="2848171"/>
            <a:ext cx="2875626"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Minimum of the “penalty”</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regularization term</a:t>
            </a:r>
            <a:endParaRPr sz="1800" b="0" i="0" u="none" strike="noStrike" cap="none">
              <a:solidFill>
                <a:schemeClr val="dk1"/>
              </a:solidFill>
              <a:latin typeface="Calibri"/>
              <a:ea typeface="Calibri"/>
              <a:cs typeface="Calibri"/>
              <a:sym typeface="Calibri"/>
            </a:endParaRPr>
          </a:p>
        </p:txBody>
      </p:sp>
      <p:pic>
        <p:nvPicPr>
          <p:cNvPr id="483" name="Google Shape;483;p28"/>
          <p:cNvPicPr preferRelativeResize="0"/>
          <p:nvPr/>
        </p:nvPicPr>
        <p:blipFill rotWithShape="1">
          <a:blip r:embed="rId4">
            <a:alphaModFix/>
          </a:blip>
          <a:srcRect/>
          <a:stretch/>
        </p:blipFill>
        <p:spPr>
          <a:xfrm>
            <a:off x="58833" y="1088275"/>
            <a:ext cx="3975286" cy="538819"/>
          </a:xfrm>
          <a:prstGeom prst="rect">
            <a:avLst/>
          </a:prstGeom>
          <a:noFill/>
          <a:ln>
            <a:noFill/>
          </a:ln>
        </p:spPr>
      </p:pic>
      <p:sp>
        <p:nvSpPr>
          <p:cNvPr id="484" name="Google Shape;484;p28"/>
          <p:cNvSpPr txBox="1"/>
          <p:nvPr/>
        </p:nvSpPr>
        <p:spPr>
          <a:xfrm>
            <a:off x="160654" y="335137"/>
            <a:ext cx="3873464"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One way to do avoid overfitting can be to avoid big "weights" in the model.</a:t>
            </a:r>
            <a:endParaRPr/>
          </a:p>
        </p:txBody>
      </p:sp>
      <p:cxnSp>
        <p:nvCxnSpPr>
          <p:cNvPr id="2" name="Straight Connector 1">
            <a:extLst>
              <a:ext uri="{FF2B5EF4-FFF2-40B4-BE49-F238E27FC236}">
                <a16:creationId xmlns:a16="http://schemas.microsoft.com/office/drawing/2014/main" id="{9C8EF2BD-4C5E-27E0-A560-D2D8954FCDFE}"/>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pic>
        <p:nvPicPr>
          <p:cNvPr id="489" name="Google Shape;489;p29"/>
          <p:cNvPicPr preferRelativeResize="0"/>
          <p:nvPr/>
        </p:nvPicPr>
        <p:blipFill rotWithShape="1">
          <a:blip r:embed="rId3">
            <a:alphaModFix/>
          </a:blip>
          <a:srcRect/>
          <a:stretch/>
        </p:blipFill>
        <p:spPr>
          <a:xfrm>
            <a:off x="8642200" y="2632716"/>
            <a:ext cx="3549800" cy="1810400"/>
          </a:xfrm>
          <a:prstGeom prst="rect">
            <a:avLst/>
          </a:prstGeom>
          <a:noFill/>
          <a:ln>
            <a:noFill/>
          </a:ln>
        </p:spPr>
      </p:pic>
      <p:sp>
        <p:nvSpPr>
          <p:cNvPr id="490" name="Google Shape;490;p29"/>
          <p:cNvSpPr txBox="1"/>
          <p:nvPr/>
        </p:nvSpPr>
        <p:spPr>
          <a:xfrm>
            <a:off x="24737" y="1285685"/>
            <a:ext cx="8321489" cy="301492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In </a:t>
            </a:r>
            <a:r>
              <a:rPr lang="en-US" sz="1400" b="1" i="0" u="none" strike="noStrike" cap="none">
                <a:solidFill>
                  <a:srgbClr val="0000FF"/>
                </a:solidFill>
                <a:latin typeface="Calibri"/>
                <a:ea typeface="Calibri"/>
                <a:cs typeface="Calibri"/>
                <a:sym typeface="Calibri"/>
              </a:rPr>
              <a:t>Ridge Regression</a:t>
            </a:r>
            <a:r>
              <a:rPr lang="en-US" sz="1400" b="0" i="0" u="none" strike="noStrike" cap="none">
                <a:solidFill>
                  <a:schemeClr val="dk1"/>
                </a:solidFill>
                <a:latin typeface="Calibri"/>
                <a:ea typeface="Calibri"/>
                <a:cs typeface="Calibri"/>
                <a:sym typeface="Calibri"/>
              </a:rPr>
              <a:t> we add a "</a:t>
            </a:r>
            <a:r>
              <a:rPr lang="en-US" sz="1400" b="1" i="0" u="none" strike="noStrike" cap="none">
                <a:solidFill>
                  <a:srgbClr val="0000FF"/>
                </a:solidFill>
                <a:latin typeface="Calibri"/>
                <a:ea typeface="Calibri"/>
                <a:cs typeface="Calibri"/>
                <a:sym typeface="Calibri"/>
              </a:rPr>
              <a:t>regularization</a:t>
            </a:r>
            <a:r>
              <a:rPr lang="en-US" sz="1400" b="0" i="0" u="none" strike="noStrike" cap="none">
                <a:solidFill>
                  <a:schemeClr val="dk1"/>
                </a:solidFill>
                <a:latin typeface="Calibri"/>
                <a:ea typeface="Calibri"/>
                <a:cs typeface="Calibri"/>
                <a:sym typeface="Calibri"/>
              </a:rPr>
              <a:t>" term as </a:t>
            </a:r>
            <a:r>
              <a:rPr lang="en-US" sz="1400" b="1" i="0" u="none" strike="noStrike" cap="none">
                <a:solidFill>
                  <a:srgbClr val="FF0000"/>
                </a:solidFill>
                <a:latin typeface="Calibri"/>
                <a:ea typeface="Calibri"/>
                <a:cs typeface="Calibri"/>
                <a:sym typeface="Calibri"/>
              </a:rPr>
              <a:t>sum of squares</a:t>
            </a:r>
            <a:r>
              <a:rPr lang="en-US" sz="1400" b="0" i="0" u="none" strike="noStrike" cap="none">
                <a:solidFill>
                  <a:schemeClr val="dk1"/>
                </a:solidFill>
                <a:latin typeface="Calibri"/>
                <a:ea typeface="Calibri"/>
                <a:cs typeface="Calibri"/>
                <a:sym typeface="Calibri"/>
              </a:rPr>
              <a:t> (</a:t>
            </a:r>
            <a:r>
              <a:rPr lang="en-US" sz="1400" b="1" i="0" u="none" strike="noStrike" cap="none">
                <a:solidFill>
                  <a:srgbClr val="0000FF"/>
                </a:solidFill>
                <a:latin typeface="Calibri"/>
                <a:ea typeface="Calibri"/>
                <a:cs typeface="Calibri"/>
                <a:sym typeface="Calibri"/>
              </a:rPr>
              <a:t>L2 norm</a:t>
            </a:r>
            <a:r>
              <a:rPr lang="en-US" sz="1400" b="0" i="0" u="none" strike="noStrike" cap="none">
                <a:solidFill>
                  <a:schemeClr val="dk1"/>
                </a:solidFill>
                <a:latin typeface="Calibri"/>
                <a:ea typeface="Calibri"/>
                <a:cs typeface="Calibri"/>
                <a:sym typeface="Calibri"/>
              </a:rPr>
              <a: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chemeClr val="dk1"/>
                </a:solidFill>
                <a:latin typeface="Calibri"/>
                <a:ea typeface="Calibri"/>
                <a:cs typeface="Calibri"/>
                <a:sym typeface="Calibri"/>
              </a:rPr>
              <a:t>In </a:t>
            </a:r>
            <a:r>
              <a:rPr lang="en-US" sz="1400" b="1" i="0" u="none" strike="noStrike" cap="none">
                <a:solidFill>
                  <a:srgbClr val="0000FF"/>
                </a:solidFill>
                <a:latin typeface="Calibri"/>
                <a:ea typeface="Calibri"/>
                <a:cs typeface="Calibri"/>
                <a:sym typeface="Calibri"/>
              </a:rPr>
              <a:t>LASSO Regression</a:t>
            </a:r>
            <a:r>
              <a:rPr lang="en-US" sz="1400" b="0" i="0" u="none" strike="noStrike" cap="none">
                <a:solidFill>
                  <a:schemeClr val="dk1"/>
                </a:solidFill>
                <a:latin typeface="Arial"/>
                <a:ea typeface="Arial"/>
                <a:cs typeface="Arial"/>
                <a:sym typeface="Arial"/>
              </a:rPr>
              <a:t> we add a "</a:t>
            </a:r>
            <a:r>
              <a:rPr lang="en-US" sz="1400" b="1" i="0" u="none" strike="noStrike" cap="none">
                <a:solidFill>
                  <a:srgbClr val="0000FF"/>
                </a:solidFill>
                <a:latin typeface="Arial"/>
                <a:ea typeface="Arial"/>
                <a:cs typeface="Arial"/>
                <a:sym typeface="Arial"/>
              </a:rPr>
              <a:t>regularization</a:t>
            </a:r>
            <a:r>
              <a:rPr lang="en-US" sz="1400" b="0" i="0" u="none" strike="noStrike" cap="none">
                <a:solidFill>
                  <a:schemeClr val="dk1"/>
                </a:solidFill>
                <a:latin typeface="Arial"/>
                <a:ea typeface="Arial"/>
                <a:cs typeface="Arial"/>
                <a:sym typeface="Arial"/>
              </a:rPr>
              <a:t>" term as </a:t>
            </a:r>
            <a:r>
              <a:rPr lang="en-US" sz="1400" b="1" i="0" u="none" strike="noStrike" cap="none">
                <a:solidFill>
                  <a:srgbClr val="FF0000"/>
                </a:solidFill>
                <a:latin typeface="Arial"/>
                <a:ea typeface="Arial"/>
                <a:cs typeface="Arial"/>
                <a:sym typeface="Arial"/>
              </a:rPr>
              <a:t>sum of abs values</a:t>
            </a:r>
            <a:r>
              <a:rPr lang="en-US" sz="1400" b="0" i="0" u="none" strike="noStrike" cap="none">
                <a:solidFill>
                  <a:schemeClr val="dk1"/>
                </a:solidFill>
                <a:latin typeface="Arial"/>
                <a:ea typeface="Arial"/>
                <a:cs typeface="Arial"/>
                <a:sym typeface="Arial"/>
              </a:rPr>
              <a:t> (</a:t>
            </a:r>
            <a:r>
              <a:rPr lang="en-US" sz="1400" b="1" i="0" u="none" strike="noStrike" cap="none">
                <a:solidFill>
                  <a:srgbClr val="0000FF"/>
                </a:solidFill>
                <a:latin typeface="Arial"/>
                <a:ea typeface="Arial"/>
                <a:cs typeface="Arial"/>
                <a:sym typeface="Arial"/>
              </a:rPr>
              <a:t>L1 norm</a:t>
            </a:r>
            <a:r>
              <a:rPr lang="en-US" sz="1400" b="0" i="0" u="none" strike="noStrike" cap="none">
                <a:solidFill>
                  <a:schemeClr val="dk1"/>
                </a:solidFill>
                <a:latin typeface="Arial"/>
                <a:ea typeface="Arial"/>
                <a:cs typeface="Arial"/>
                <a:sym typeface="Arial"/>
              </a:rPr>
              <a:t>).</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FF"/>
                </a:solidFill>
                <a:latin typeface="Calibri"/>
                <a:ea typeface="Calibri"/>
                <a:cs typeface="Calibri"/>
                <a:sym typeface="Calibri"/>
              </a:rPr>
              <a:t>LASSO = Least Absolute Shrinkage and Selection Operator</a:t>
            </a:r>
            <a:r>
              <a:rPr lang="en-US" sz="1400" b="0" i="0" u="none" strike="noStrike" cap="none">
                <a:solidFill>
                  <a:schemeClr val="dk1"/>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LASSO favors solutions on the tips of the bounding surface for coefficients,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where some of coefficients are zero. Thus it favors "sparse" solutions.</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1" i="0" u="none" strike="noStrike" cap="none">
                <a:solidFill>
                  <a:srgbClr val="0000FF"/>
                </a:solidFill>
                <a:latin typeface="Arial"/>
                <a:ea typeface="Arial"/>
                <a:cs typeface="Arial"/>
                <a:sym typeface="Arial"/>
              </a:rPr>
              <a:t>Elastic Net</a:t>
            </a:r>
            <a:r>
              <a:rPr lang="en-US" sz="1400" b="0" i="0" u="none" strike="noStrike" cap="none">
                <a:solidFill>
                  <a:schemeClr val="dk1"/>
                </a:solidFill>
                <a:latin typeface="Calibri"/>
                <a:ea typeface="Calibri"/>
                <a:cs typeface="Calibri"/>
                <a:sym typeface="Calibri"/>
              </a:rPr>
              <a:t> - A combination of Ridge Regression and LASSO.</a:t>
            </a:r>
            <a:endParaRPr sz="1400" b="0" i="0" u="none" strike="noStrike" cap="none">
              <a:solidFill>
                <a:srgbClr val="000000"/>
              </a:solidFill>
              <a:latin typeface="Arial"/>
              <a:ea typeface="Arial"/>
              <a:cs typeface="Arial"/>
              <a:sym typeface="Arial"/>
            </a:endParaRPr>
          </a:p>
        </p:txBody>
      </p:sp>
      <p:sp>
        <p:nvSpPr>
          <p:cNvPr id="491" name="Google Shape;491;p29"/>
          <p:cNvSpPr txBox="1"/>
          <p:nvPr/>
        </p:nvSpPr>
        <p:spPr>
          <a:xfrm>
            <a:off x="8753568" y="2071441"/>
            <a:ext cx="3529909" cy="501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Why LASSO favors sparse solutions</a:t>
            </a:r>
            <a:endParaRPr sz="1400" b="0" i="0" u="none" strike="noStrike" cap="none">
              <a:solidFill>
                <a:srgbClr val="000000"/>
              </a:solidFill>
              <a:latin typeface="Arial"/>
              <a:ea typeface="Arial"/>
              <a:cs typeface="Arial"/>
              <a:sym typeface="Arial"/>
            </a:endParaRPr>
          </a:p>
        </p:txBody>
      </p:sp>
      <p:sp>
        <p:nvSpPr>
          <p:cNvPr id="492" name="Google Shape;492;p29"/>
          <p:cNvSpPr txBox="1"/>
          <p:nvPr/>
        </p:nvSpPr>
        <p:spPr>
          <a:xfrm>
            <a:off x="174811" y="223025"/>
            <a:ext cx="5903259"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Regularization - LASSO, Elastic Net</a:t>
            </a:r>
            <a:endParaRPr sz="2800" b="0" i="0" u="none" strike="noStrike" cap="none">
              <a:solidFill>
                <a:srgbClr val="000000"/>
              </a:solidFill>
              <a:latin typeface="Arial"/>
              <a:ea typeface="Arial"/>
              <a:cs typeface="Arial"/>
              <a:sym typeface="Arial"/>
            </a:endParaRPr>
          </a:p>
        </p:txBody>
      </p:sp>
      <p:sp>
        <p:nvSpPr>
          <p:cNvPr id="493" name="Google Shape;493;p29"/>
          <p:cNvSpPr txBox="1"/>
          <p:nvPr/>
        </p:nvSpPr>
        <p:spPr>
          <a:xfrm>
            <a:off x="8027719" y="4678878"/>
            <a:ext cx="4164281" cy="203132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Fig 6.7 from "An Introduction to Statistical Learning"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by Gareth James, Daniela Witten, Trevor Hastie, Robert Tibshirani (Springer 2013-2017)</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Contours of the error and constraint functions for the lasso (left) and ridge regression (right). The solid blue areas are the constraint regions, | β</a:t>
            </a:r>
            <a:r>
              <a:rPr lang="en-US" sz="1400" b="0" i="0" u="none" strike="noStrike" cap="none" baseline="-25000">
                <a:solidFill>
                  <a:srgbClr val="000000"/>
                </a:solidFill>
                <a:latin typeface="Calibri"/>
                <a:ea typeface="Calibri"/>
                <a:cs typeface="Calibri"/>
                <a:sym typeface="Calibri"/>
              </a:rPr>
              <a:t>1</a:t>
            </a:r>
            <a:r>
              <a:rPr lang="en-US" sz="1400" b="0" i="0" u="none" strike="noStrike" cap="none">
                <a:solidFill>
                  <a:srgbClr val="000000"/>
                </a:solidFill>
                <a:latin typeface="Calibri"/>
                <a:ea typeface="Calibri"/>
                <a:cs typeface="Calibri"/>
                <a:sym typeface="Calibri"/>
              </a:rPr>
              <a:t> | + | β</a:t>
            </a:r>
            <a:r>
              <a:rPr lang="en-US" sz="1400" b="0" i="0" u="none" strike="noStrike" cap="none" baseline="-25000">
                <a:solidFill>
                  <a:srgbClr val="000000"/>
                </a:solidFill>
                <a:latin typeface="Calibri"/>
                <a:ea typeface="Calibri"/>
                <a:cs typeface="Calibri"/>
                <a:sym typeface="Calibri"/>
              </a:rPr>
              <a:t>2</a:t>
            </a:r>
            <a:r>
              <a:rPr lang="en-US" sz="1400" b="0" i="0" u="none" strike="noStrike" cap="none">
                <a:solidFill>
                  <a:srgbClr val="000000"/>
                </a:solidFill>
                <a:latin typeface="Calibri"/>
                <a:ea typeface="Calibri"/>
                <a:cs typeface="Calibri"/>
                <a:sym typeface="Calibri"/>
              </a:rPr>
              <a:t> | ≤ s and β</a:t>
            </a:r>
            <a:r>
              <a:rPr lang="en-US" sz="1400" b="0" i="0" u="none" strike="noStrike" cap="none" baseline="-25000">
                <a:solidFill>
                  <a:srgbClr val="000000"/>
                </a:solidFill>
                <a:latin typeface="Calibri"/>
                <a:ea typeface="Calibri"/>
                <a:cs typeface="Calibri"/>
                <a:sym typeface="Calibri"/>
              </a:rPr>
              <a:t>1</a:t>
            </a:r>
            <a:r>
              <a:rPr lang="en-US" sz="1400" b="0" i="0" u="none" strike="noStrike" cap="none" baseline="30000">
                <a:solidFill>
                  <a:srgbClr val="000000"/>
                </a:solidFill>
                <a:latin typeface="Calibri"/>
                <a:ea typeface="Calibri"/>
                <a:cs typeface="Calibri"/>
                <a:sym typeface="Calibri"/>
              </a:rPr>
              <a:t>2</a:t>
            </a:r>
            <a:r>
              <a:rPr lang="en-US" sz="1400" b="0" i="0" u="none" strike="noStrike" cap="none">
                <a:solidFill>
                  <a:srgbClr val="000000"/>
                </a:solidFill>
                <a:latin typeface="Calibri"/>
                <a:ea typeface="Calibri"/>
                <a:cs typeface="Calibri"/>
                <a:sym typeface="Calibri"/>
              </a:rPr>
              <a:t> + β</a:t>
            </a:r>
            <a:r>
              <a:rPr lang="en-US" sz="1400" b="0" i="0" u="none" strike="noStrike" cap="none" baseline="-25000">
                <a:solidFill>
                  <a:srgbClr val="000000"/>
                </a:solidFill>
                <a:latin typeface="Calibri"/>
                <a:ea typeface="Calibri"/>
                <a:cs typeface="Calibri"/>
                <a:sym typeface="Calibri"/>
              </a:rPr>
              <a:t>2</a:t>
            </a:r>
            <a:r>
              <a:rPr lang="en-US" sz="1400" b="0" i="0" u="none" strike="noStrike" cap="none" baseline="30000">
                <a:solidFill>
                  <a:srgbClr val="000000"/>
                </a:solidFill>
                <a:latin typeface="Calibri"/>
                <a:ea typeface="Calibri"/>
                <a:cs typeface="Calibri"/>
                <a:sym typeface="Calibri"/>
              </a:rPr>
              <a:t>2</a:t>
            </a:r>
            <a:r>
              <a:rPr lang="en-US" sz="1400" b="0" i="0" u="none" strike="noStrike" cap="none">
                <a:solidFill>
                  <a:srgbClr val="000000"/>
                </a:solidFill>
                <a:latin typeface="Calibri"/>
                <a:ea typeface="Calibri"/>
                <a:cs typeface="Calibri"/>
                <a:sym typeface="Calibri"/>
              </a:rPr>
              <a:t> ≤ s, while the red ellipses are the contours of the RSS (Residual Sum of Squares).</a:t>
            </a:r>
            <a:endParaRPr/>
          </a:p>
        </p:txBody>
      </p:sp>
      <p:cxnSp>
        <p:nvCxnSpPr>
          <p:cNvPr id="2" name="Straight Connector 1">
            <a:extLst>
              <a:ext uri="{FF2B5EF4-FFF2-40B4-BE49-F238E27FC236}">
                <a16:creationId xmlns:a16="http://schemas.microsoft.com/office/drawing/2014/main" id="{4A7B44A3-34BA-FD24-92EF-DC491704FACB}"/>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3"/>
          <p:cNvSpPr txBox="1"/>
          <p:nvPr/>
        </p:nvSpPr>
        <p:spPr>
          <a:xfrm>
            <a:off x="2226983" y="659830"/>
            <a:ext cx="8876623"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Machine Learning Systems = Prediction Machines</a:t>
            </a:r>
            <a:endParaRPr/>
          </a:p>
        </p:txBody>
      </p:sp>
      <p:pic>
        <p:nvPicPr>
          <p:cNvPr id="99" name="Google Shape;99;p3"/>
          <p:cNvPicPr preferRelativeResize="0"/>
          <p:nvPr/>
        </p:nvPicPr>
        <p:blipFill rotWithShape="1">
          <a:blip r:embed="rId3">
            <a:alphaModFix/>
          </a:blip>
          <a:srcRect/>
          <a:stretch/>
        </p:blipFill>
        <p:spPr>
          <a:xfrm>
            <a:off x="1" y="1916179"/>
            <a:ext cx="6117130" cy="3449197"/>
          </a:xfrm>
          <a:prstGeom prst="rect">
            <a:avLst/>
          </a:prstGeom>
          <a:noFill/>
          <a:ln>
            <a:noFill/>
          </a:ln>
        </p:spPr>
      </p:pic>
      <p:sp>
        <p:nvSpPr>
          <p:cNvPr id="100" name="Google Shape;100;p3"/>
          <p:cNvSpPr txBox="1"/>
          <p:nvPr/>
        </p:nvSpPr>
        <p:spPr>
          <a:xfrm>
            <a:off x="147918" y="5459506"/>
            <a:ext cx="3294529"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Ajay Agrawal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University of Toronto</a:t>
            </a:r>
            <a:endParaRPr/>
          </a:p>
        </p:txBody>
      </p:sp>
      <p:sp>
        <p:nvSpPr>
          <p:cNvPr id="101" name="Google Shape;101;p3"/>
          <p:cNvSpPr txBox="1"/>
          <p:nvPr/>
        </p:nvSpPr>
        <p:spPr>
          <a:xfrm>
            <a:off x="7308475" y="2756647"/>
            <a:ext cx="4883525"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ML = "Cheap Predictions"</a:t>
            </a:r>
            <a:endParaRPr/>
          </a:p>
          <a:p>
            <a:pPr marL="0" marR="0" lvl="0" indent="0" algn="l" rtl="0">
              <a:lnSpc>
                <a:spcPct val="100000"/>
              </a:lnSpc>
              <a:spcBef>
                <a:spcPts val="0"/>
              </a:spcBef>
              <a:spcAft>
                <a:spcPts val="0"/>
              </a:spcAft>
              <a:buNone/>
            </a:pPr>
            <a:endParaRPr sz="28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a:solidFill>
                  <a:srgbClr val="000000"/>
                </a:solidFill>
                <a:latin typeface="Arial"/>
                <a:ea typeface="Arial"/>
                <a:cs typeface="Arial"/>
                <a:sym typeface="Arial"/>
              </a:rPr>
              <a:t>AI = "Cheap Predictions"</a:t>
            </a:r>
            <a:endParaRPr/>
          </a:p>
        </p:txBody>
      </p:sp>
      <p:cxnSp>
        <p:nvCxnSpPr>
          <p:cNvPr id="2" name="Straight Connector 1">
            <a:extLst>
              <a:ext uri="{FF2B5EF4-FFF2-40B4-BE49-F238E27FC236}">
                <a16:creationId xmlns:a16="http://schemas.microsoft.com/office/drawing/2014/main" id="{CA58852A-CF41-6C80-8E2D-56D9704BE851}"/>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30"/>
          <p:cNvSpPr txBox="1"/>
          <p:nvPr/>
        </p:nvSpPr>
        <p:spPr>
          <a:xfrm>
            <a:off x="0" y="0"/>
            <a:ext cx="448215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Feature Engineering</a:t>
            </a:r>
            <a:endParaRPr sz="2800" b="1" i="0" u="none" strike="noStrike" cap="none">
              <a:solidFill>
                <a:srgbClr val="0070C0"/>
              </a:solidFill>
              <a:latin typeface="Arial"/>
              <a:ea typeface="Arial"/>
              <a:cs typeface="Arial"/>
              <a:sym typeface="Arial"/>
            </a:endParaRPr>
          </a:p>
        </p:txBody>
      </p:sp>
      <p:sp>
        <p:nvSpPr>
          <p:cNvPr id="499" name="Google Shape;499;p30"/>
          <p:cNvSpPr txBox="1"/>
          <p:nvPr/>
        </p:nvSpPr>
        <p:spPr>
          <a:xfrm>
            <a:off x="451623" y="2085628"/>
            <a:ext cx="7985521" cy="44012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Typical Operations: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Removing obviously non-relevant data</a:t>
            </a:r>
            <a:r>
              <a:rPr lang="en-US" sz="1400" b="0" i="0" u="none" strike="noStrike" cap="none">
                <a:solidFill>
                  <a:srgbClr val="000000"/>
                </a:solidFill>
                <a:latin typeface="Calibri"/>
                <a:ea typeface="Calibri"/>
                <a:cs typeface="Calibri"/>
                <a:sym typeface="Calibri"/>
              </a:rPr>
              <a:t> (empty or not-changing columns/rows, row_id, etc.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Synthetic Features</a:t>
            </a:r>
            <a:r>
              <a:rPr lang="en-US" sz="1400" b="0" i="0" u="none" strike="noStrike" cap="none">
                <a:solidFill>
                  <a:srgbClr val="000000"/>
                </a:solidFill>
                <a:latin typeface="Calibri"/>
                <a:ea typeface="Calibri"/>
                <a:cs typeface="Calibri"/>
                <a:sym typeface="Calibri"/>
              </a:rPr>
              <a:t> (Example: Income / Price)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Select relevant columns</a:t>
            </a:r>
            <a:r>
              <a:rPr lang="en-US" sz="1400" b="0" i="0" u="none" strike="noStrike" cap="none">
                <a:solidFill>
                  <a:srgbClr val="000000"/>
                </a:solidFill>
                <a:latin typeface="Calibri"/>
                <a:ea typeface="Calibri"/>
                <a:cs typeface="Calibri"/>
                <a:sym typeface="Calibri"/>
              </a:rPr>
              <a:t> (Kolmogorov-Smirnov test, etc.)</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Sparse features</a:t>
            </a:r>
            <a:r>
              <a:rPr lang="en-US" sz="1400" b="0" i="0" u="none" strike="noStrike" cap="none">
                <a:solidFill>
                  <a:srgbClr val="000000"/>
                </a:solidFill>
                <a:latin typeface="Calibri"/>
                <a:ea typeface="Calibri"/>
                <a:cs typeface="Calibri"/>
                <a:sym typeface="Calibri"/>
              </a:rPr>
              <a:t> – consider converting/combining (Example: grouping penny-stocks together)</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Impute missing data</a:t>
            </a:r>
            <a:r>
              <a:rPr lang="en-US" sz="1400" b="0" i="0" u="none" strike="noStrike" cap="none">
                <a:solidFill>
                  <a:srgbClr val="000000"/>
                </a:solidFill>
                <a:latin typeface="Calibri"/>
                <a:ea typeface="Calibri"/>
                <a:cs typeface="Calibri"/>
                <a:sym typeface="Calibri"/>
              </a:rPr>
              <a:t> (with mean, median, most frequent, KNN, extrapolation or interpolation, </a:t>
            </a:r>
            <a:br>
              <a:rPr lang="en-US" sz="1400" b="0" i="0" u="none" strike="noStrike" cap="none">
                <a:solidFill>
                  <a:srgbClr val="000000"/>
                </a:solidFill>
                <a:latin typeface="Calibri"/>
                <a:ea typeface="Calibri"/>
                <a:cs typeface="Calibri"/>
                <a:sym typeface="Calibri"/>
              </a:rPr>
            </a:br>
            <a:r>
              <a:rPr lang="en-US" sz="1400" b="0" i="0" u="none" strike="noStrike" cap="none">
                <a:solidFill>
                  <a:srgbClr val="000000"/>
                </a:solidFill>
                <a:latin typeface="Calibri"/>
                <a:ea typeface="Calibri"/>
                <a:cs typeface="Calibri"/>
                <a:sym typeface="Calibri"/>
              </a:rPr>
              <a:t>MICE (Multivariate Imputation by Chained Equation), etc.</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Outliers</a:t>
            </a:r>
            <a:r>
              <a:rPr lang="en-US" sz="1400" b="0" i="0" u="none" strike="noStrike" cap="none">
                <a:solidFill>
                  <a:srgbClr val="000000"/>
                </a:solidFill>
                <a:latin typeface="Calibri"/>
                <a:ea typeface="Calibri"/>
                <a:cs typeface="Calibri"/>
                <a:sym typeface="Calibri"/>
              </a:rPr>
              <a:t> (use box-plots and scatterplots to find), filter-out or change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Collinearity</a:t>
            </a:r>
            <a:r>
              <a:rPr lang="en-US" sz="1400" b="0" i="0" u="none" strike="noStrike" cap="none">
                <a:solidFill>
                  <a:srgbClr val="000000"/>
                </a:solidFill>
                <a:latin typeface="Calibri"/>
                <a:ea typeface="Calibri"/>
                <a:cs typeface="Calibri"/>
                <a:sym typeface="Calibri"/>
              </a:rPr>
              <a:t> – reduce (combine features, use PCA (Principal Component Analysis)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Factor Analysis</a:t>
            </a:r>
            <a:r>
              <a:rPr lang="en-US" sz="1400" b="0" i="0" u="none" strike="noStrike" cap="none">
                <a:solidFill>
                  <a:srgbClr val="000000"/>
                </a:solidFill>
                <a:latin typeface="Calibri"/>
                <a:ea typeface="Calibri"/>
                <a:cs typeface="Calibri"/>
                <a:sym typeface="Calibri"/>
              </a:rPr>
              <a:t> (finding underlying common factor for several features) – reduce number of features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Aggregating, Binning / Bucketing</a:t>
            </a:r>
            <a:r>
              <a:rPr lang="en-US" sz="1400" b="0" i="0" u="none" strike="noStrike" cap="none">
                <a:solidFill>
                  <a:srgbClr val="000000"/>
                </a:solidFill>
                <a:latin typeface="Calibri"/>
                <a:ea typeface="Calibri"/>
                <a:cs typeface="Calibri"/>
                <a:sym typeface="Calibri"/>
              </a:rPr>
              <a:t> - </a:t>
            </a:r>
            <a:r>
              <a:rPr lang="en-US" sz="1400" b="0" i="0" u="none" strike="noStrike" cap="none">
                <a:solidFill>
                  <a:srgbClr val="0070C0"/>
                </a:solidFill>
                <a:latin typeface="Calibri"/>
                <a:ea typeface="Calibri"/>
                <a:cs typeface="Calibri"/>
                <a:sym typeface="Calibri"/>
              </a:rPr>
              <a:t>df[col] = pd.qcut(df[col], 10)</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Grouping</a:t>
            </a:r>
            <a:r>
              <a:rPr lang="en-US" sz="1400" b="0" i="0" u="none" strike="noStrike" cap="none">
                <a:solidFill>
                  <a:srgbClr val="000000"/>
                </a:solidFill>
                <a:latin typeface="Calibri"/>
                <a:ea typeface="Calibri"/>
                <a:cs typeface="Calibri"/>
                <a:sym typeface="Calibri"/>
              </a:rPr>
              <a:t> of some features together (numeric - sum() or mean(), categorical – by frequency)</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Transformations &amp; Interactions</a:t>
            </a:r>
            <a:r>
              <a:rPr lang="en-US" sz="1400" b="0" i="0" u="none" strike="noStrike" cap="none">
                <a:solidFill>
                  <a:srgbClr val="000000"/>
                </a:solidFill>
                <a:latin typeface="Calibri"/>
                <a:ea typeface="Calibri"/>
                <a:cs typeface="Calibri"/>
                <a:sym typeface="Calibri"/>
              </a:rPr>
              <a:t> (see H2O.ai Driverless AI as a good example)</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One-hot Encoding</a:t>
            </a:r>
            <a:r>
              <a:rPr lang="en-US" sz="1400" b="0" i="0" u="none" strike="noStrike" cap="none">
                <a:solidFill>
                  <a:srgbClr val="000000"/>
                </a:solidFill>
                <a:latin typeface="Calibri"/>
                <a:ea typeface="Calibri"/>
                <a:cs typeface="Calibri"/>
                <a:sym typeface="Calibri"/>
              </a:rPr>
              <a:t> ( use </a:t>
            </a:r>
            <a:r>
              <a:rPr lang="en-US" sz="1400" b="0" i="0" u="none" strike="noStrike" cap="none">
                <a:solidFill>
                  <a:srgbClr val="0070C0"/>
                </a:solidFill>
                <a:latin typeface="Calibri"/>
                <a:ea typeface="Calibri"/>
                <a:cs typeface="Calibri"/>
                <a:sym typeface="Calibri"/>
              </a:rPr>
              <a:t>pd.get_dummies()</a:t>
            </a:r>
            <a:r>
              <a:rPr lang="en-US" sz="1400" b="0" i="0" u="none" strike="noStrike" cap="none">
                <a:solidFill>
                  <a:srgbClr val="000000"/>
                </a:solidFill>
                <a:latin typeface="Calibri"/>
                <a:ea typeface="Calibri"/>
                <a:cs typeface="Calibri"/>
                <a:sym typeface="Calibri"/>
              </a:rPr>
              <a:t> function in pandas)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Split</a:t>
            </a:r>
            <a:r>
              <a:rPr lang="en-US" sz="1400" b="0" i="0" u="none" strike="noStrike" cap="none">
                <a:solidFill>
                  <a:srgbClr val="000000"/>
                </a:solidFill>
                <a:latin typeface="Calibri"/>
                <a:ea typeface="Calibri"/>
                <a:cs typeface="Calibri"/>
                <a:sym typeface="Calibri"/>
              </a:rPr>
              <a:t> features (for example, split text)</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Scaling</a:t>
            </a:r>
            <a:r>
              <a:rPr lang="en-US" sz="1400" b="0" i="0" u="none" strike="noStrike" cap="none">
                <a:solidFill>
                  <a:srgbClr val="000000"/>
                </a:solidFill>
                <a:latin typeface="Calibri"/>
                <a:ea typeface="Calibri"/>
                <a:cs typeface="Calibri"/>
                <a:sym typeface="Calibri"/>
              </a:rPr>
              <a:t> (Normalization or Standardization)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Dates</a:t>
            </a:r>
            <a:r>
              <a:rPr lang="en-US" sz="1400" b="0" i="0" u="none" strike="noStrike" cap="none">
                <a:solidFill>
                  <a:srgbClr val="000000"/>
                </a:solidFill>
                <a:latin typeface="Calibri"/>
                <a:ea typeface="Calibri"/>
                <a:cs typeface="Calibri"/>
                <a:sym typeface="Calibri"/>
              </a:rPr>
              <a:t>  – convert to features (Day of week, Month, Year, Day of year, Quarter, diff between dates)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Feature Importance</a:t>
            </a:r>
            <a:r>
              <a:rPr lang="en-US" sz="1400" b="0" i="0" u="none" strike="noStrike" cap="none">
                <a:solidFill>
                  <a:srgbClr val="000000"/>
                </a:solidFill>
                <a:latin typeface="Calibri"/>
                <a:ea typeface="Calibri"/>
                <a:cs typeface="Calibri"/>
                <a:sym typeface="Calibri"/>
              </a:rPr>
              <a:t> – training with different subsets of features (ex. Random Forest) allows to figure out feature importance – and helps to remove non-important features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FF0000"/>
                </a:solidFill>
                <a:latin typeface="Calibri"/>
                <a:ea typeface="Calibri"/>
                <a:cs typeface="Calibri"/>
                <a:sym typeface="Calibri"/>
              </a:rPr>
              <a:t>Text</a:t>
            </a:r>
            <a:r>
              <a:rPr lang="en-US" sz="1400" b="0" i="0" u="none" strike="noStrike" cap="none">
                <a:solidFill>
                  <a:srgbClr val="000000"/>
                </a:solidFill>
                <a:latin typeface="Calibri"/>
                <a:ea typeface="Calibri"/>
                <a:cs typeface="Calibri"/>
                <a:sym typeface="Calibri"/>
              </a:rPr>
              <a:t> - extract synthetic features (for example, sentiment (Positive, Neutral, Negative)</a:t>
            </a:r>
            <a:endParaRPr/>
          </a:p>
        </p:txBody>
      </p:sp>
      <p:sp>
        <p:nvSpPr>
          <p:cNvPr id="500" name="Google Shape;500;p30"/>
          <p:cNvSpPr txBox="1"/>
          <p:nvPr/>
        </p:nvSpPr>
        <p:spPr>
          <a:xfrm>
            <a:off x="4600910" y="185641"/>
            <a:ext cx="3954986"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Calibri"/>
                <a:ea typeface="Calibri"/>
                <a:cs typeface="Calibri"/>
                <a:sym typeface="Calibri"/>
              </a:rPr>
              <a:t>Cleaning Data and Feature Engineering typically take 80% of time of a Data Science Project!</a:t>
            </a:r>
            <a:endParaRPr/>
          </a:p>
        </p:txBody>
      </p:sp>
      <p:pic>
        <p:nvPicPr>
          <p:cNvPr id="501" name="Google Shape;501;p30"/>
          <p:cNvPicPr preferRelativeResize="0"/>
          <p:nvPr/>
        </p:nvPicPr>
        <p:blipFill rotWithShape="1">
          <a:blip r:embed="rId3">
            <a:alphaModFix/>
          </a:blip>
          <a:srcRect/>
          <a:stretch/>
        </p:blipFill>
        <p:spPr>
          <a:xfrm>
            <a:off x="8853346" y="986299"/>
            <a:ext cx="2971800" cy="1815883"/>
          </a:xfrm>
          <a:prstGeom prst="rect">
            <a:avLst/>
          </a:prstGeom>
          <a:noFill/>
          <a:ln>
            <a:noFill/>
          </a:ln>
        </p:spPr>
      </p:pic>
      <p:sp>
        <p:nvSpPr>
          <p:cNvPr id="502" name="Google Shape;502;p30"/>
          <p:cNvSpPr txBox="1"/>
          <p:nvPr/>
        </p:nvSpPr>
        <p:spPr>
          <a:xfrm>
            <a:off x="9065930" y="200054"/>
            <a:ext cx="263893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A feature is typically</a:t>
            </a:r>
            <a:endParaRPr/>
          </a:p>
          <a:p>
            <a:pPr marL="0" marR="0" lvl="0" indent="0" algn="ctr"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a column in a data set</a:t>
            </a:r>
            <a:endParaRPr sz="1400" b="0" i="0" u="none" strike="noStrike" cap="none">
              <a:solidFill>
                <a:srgbClr val="FF0000"/>
              </a:solidFill>
              <a:latin typeface="Arial"/>
              <a:ea typeface="Arial"/>
              <a:cs typeface="Arial"/>
              <a:sym typeface="Arial"/>
            </a:endParaRPr>
          </a:p>
        </p:txBody>
      </p:sp>
      <p:pic>
        <p:nvPicPr>
          <p:cNvPr id="503" name="Google Shape;503;p30"/>
          <p:cNvPicPr preferRelativeResize="0"/>
          <p:nvPr/>
        </p:nvPicPr>
        <p:blipFill rotWithShape="1">
          <a:blip r:embed="rId4">
            <a:alphaModFix/>
          </a:blip>
          <a:srcRect/>
          <a:stretch/>
        </p:blipFill>
        <p:spPr>
          <a:xfrm>
            <a:off x="10642578" y="4786318"/>
            <a:ext cx="1485700" cy="1400175"/>
          </a:xfrm>
          <a:prstGeom prst="rect">
            <a:avLst/>
          </a:prstGeom>
          <a:noFill/>
          <a:ln>
            <a:noFill/>
          </a:ln>
        </p:spPr>
      </p:pic>
      <p:pic>
        <p:nvPicPr>
          <p:cNvPr id="504" name="Google Shape;504;p30"/>
          <p:cNvPicPr preferRelativeResize="0"/>
          <p:nvPr/>
        </p:nvPicPr>
        <p:blipFill rotWithShape="1">
          <a:blip r:embed="rId5" cstate="email">
            <a:alphaModFix/>
            <a:extLst>
              <a:ext uri="{28A0092B-C50C-407E-A947-70E740481C1C}">
                <a14:useLocalDpi xmlns:a14="http://schemas.microsoft.com/office/drawing/2010/main"/>
              </a:ext>
            </a:extLst>
          </a:blip>
          <a:srcRect l="-6"/>
          <a:stretch/>
        </p:blipFill>
        <p:spPr>
          <a:xfrm>
            <a:off x="8919611" y="4786318"/>
            <a:ext cx="543221" cy="1441207"/>
          </a:xfrm>
          <a:prstGeom prst="rect">
            <a:avLst/>
          </a:prstGeom>
          <a:noFill/>
          <a:ln>
            <a:noFill/>
          </a:ln>
        </p:spPr>
      </p:pic>
      <p:sp>
        <p:nvSpPr>
          <p:cNvPr id="505" name="Google Shape;505;p30"/>
          <p:cNvSpPr/>
          <p:nvPr/>
        </p:nvSpPr>
        <p:spPr>
          <a:xfrm>
            <a:off x="9801225" y="5316684"/>
            <a:ext cx="584173" cy="298309"/>
          </a:xfrm>
          <a:prstGeom prst="rightArrow">
            <a:avLst>
              <a:gd name="adj1" fmla="val 50000"/>
              <a:gd name="adj2" fmla="val 50000"/>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506" name="Google Shape;506;p30"/>
          <p:cNvSpPr txBox="1"/>
          <p:nvPr/>
        </p:nvSpPr>
        <p:spPr>
          <a:xfrm>
            <a:off x="9065930" y="4126161"/>
            <a:ext cx="2638936"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One-Hot Encoding</a:t>
            </a:r>
            <a:endParaRPr sz="1400" b="0" i="0" u="none" strike="noStrike" cap="none">
              <a:solidFill>
                <a:srgbClr val="FF0000"/>
              </a:solidFill>
              <a:latin typeface="Arial"/>
              <a:ea typeface="Arial"/>
              <a:cs typeface="Arial"/>
              <a:sym typeface="Arial"/>
            </a:endParaRPr>
          </a:p>
        </p:txBody>
      </p:sp>
      <p:sp>
        <p:nvSpPr>
          <p:cNvPr id="507" name="Google Shape;507;p30"/>
          <p:cNvSpPr txBox="1"/>
          <p:nvPr/>
        </p:nvSpPr>
        <p:spPr>
          <a:xfrm>
            <a:off x="136367" y="671056"/>
            <a:ext cx="3929589" cy="11695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1" u="none" strike="noStrike" cap="none">
                <a:solidFill>
                  <a:srgbClr val="0070C0"/>
                </a:solidFill>
                <a:latin typeface="Calibri"/>
                <a:ea typeface="Calibri"/>
                <a:cs typeface="Calibri"/>
                <a:sym typeface="Calibri"/>
              </a:rPr>
              <a:t>"Feature engineering is the process of transforming raw data into features that better represent the underlying problem to the predictive models, resulting in improved model accuracy on unseen data."  - Dr. Jason Brownlee</a:t>
            </a:r>
            <a:endParaRPr/>
          </a:p>
        </p:txBody>
      </p:sp>
      <p:cxnSp>
        <p:nvCxnSpPr>
          <p:cNvPr id="2" name="Straight Connector 1">
            <a:extLst>
              <a:ext uri="{FF2B5EF4-FFF2-40B4-BE49-F238E27FC236}">
                <a16:creationId xmlns:a16="http://schemas.microsoft.com/office/drawing/2014/main" id="{4F1F3391-CFE6-48A2-BCB7-8A4CBB98E1DB}"/>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1"/>
          <p:cNvSpPr txBox="1"/>
          <p:nvPr/>
        </p:nvSpPr>
        <p:spPr>
          <a:xfrm>
            <a:off x="0" y="0"/>
            <a:ext cx="59139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Calibri"/>
                <a:ea typeface="Calibri"/>
                <a:cs typeface="Calibri"/>
                <a:sym typeface="Calibri"/>
              </a:rPr>
              <a:t>Feature Engineering Tools – part 1</a:t>
            </a:r>
            <a:endParaRPr sz="2800" b="1" i="0" u="none" strike="noStrike" cap="none">
              <a:solidFill>
                <a:srgbClr val="0070C0"/>
              </a:solidFill>
              <a:latin typeface="Calibri"/>
              <a:ea typeface="Calibri"/>
              <a:cs typeface="Calibri"/>
              <a:sym typeface="Calibri"/>
            </a:endParaRPr>
          </a:p>
        </p:txBody>
      </p:sp>
      <p:sp>
        <p:nvSpPr>
          <p:cNvPr id="513" name="Google Shape;513;p31"/>
          <p:cNvSpPr txBox="1"/>
          <p:nvPr/>
        </p:nvSpPr>
        <p:spPr>
          <a:xfrm>
            <a:off x="177468" y="1037816"/>
            <a:ext cx="5213929" cy="452431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Pandas, NumPy, Matplotlib, Seaborn</a:t>
            </a:r>
            <a:endParaRPr/>
          </a:p>
          <a:p>
            <a:pPr marL="285750" marR="0" lvl="0" indent="-20955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Scikit-learn Dataset transformations:</a:t>
            </a:r>
            <a:br>
              <a:rPr lang="en-US" sz="1200" b="0" i="0" u="none" strike="noStrike" cap="none">
                <a:solidFill>
                  <a:srgbClr val="000000"/>
                </a:solidFill>
                <a:latin typeface="Calibri"/>
                <a:ea typeface="Calibri"/>
                <a:cs typeface="Calibri"/>
                <a:sym typeface="Calibri"/>
              </a:rPr>
            </a:br>
            <a:r>
              <a:rPr lang="en-US" sz="1200" b="0" i="0" u="sng" strike="noStrike" cap="none">
                <a:solidFill>
                  <a:srgbClr val="000000"/>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https://scikit-learn.org/stable/data_transforms.html</a:t>
            </a:r>
            <a:r>
              <a:rPr lang="en-US" sz="1200" b="0" i="0" u="none" strike="noStrike" cap="none">
                <a:solidFill>
                  <a:srgbClr val="000000"/>
                </a:solidFill>
                <a:latin typeface="Calibri"/>
                <a:ea typeface="Calibri"/>
                <a:cs typeface="Calibri"/>
                <a:sym typeface="Calibri"/>
              </a:rPr>
              <a:t> </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6.1. Pipelines and composite estimators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6.1.1. Pipeline: chaining estimators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6.1.2. Transforming target in regression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6.1.3. FeatureUnion: composite feature spaces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6.1.4. ColumnTransformer for heterogeneous data</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6.1.5. Visualizing Composite Estimators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6.2. Feature extraction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6.2.1. Loading features from dicts</a:t>
            </a:r>
            <a:endParaRPr sz="1200" b="0" i="0" u="none" strike="noStrike" cap="none">
              <a:solidFill>
                <a:srgbClr val="000000"/>
              </a:solidFill>
              <a:latin typeface="Calibri"/>
              <a:ea typeface="Calibri"/>
              <a:cs typeface="Calibri"/>
              <a:sym typeface="Calibri"/>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6.2.2. Feature hashing</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6.2.3. Text feature extraction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6.2.4. Image feature extraction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6.3. Preprocessing data</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6.3.1. Standardization, or mean removal and variance scaling</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6.3.2. Non-linear transformation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6.3.3. Normalization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6.3.4. Encoding categorical features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6.3.5. Discretization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6.3.6. Imputation of missing values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6.3.7. Generating polynomial features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6.3.8. Custom transformers</a:t>
            </a:r>
            <a:endParaRPr/>
          </a:p>
        </p:txBody>
      </p:sp>
      <p:sp>
        <p:nvSpPr>
          <p:cNvPr id="514" name="Google Shape;514;p31"/>
          <p:cNvSpPr txBox="1"/>
          <p:nvPr/>
        </p:nvSpPr>
        <p:spPr>
          <a:xfrm>
            <a:off x="6700820" y="335845"/>
            <a:ext cx="4479634" cy="618630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6.4. Imputation of missing values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6.4.1. Univariate vs. Multivariate Imputation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6.4.2. Univariate feature imputation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6.4.3. Multivariate feature imputation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6.4.4. References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6.4.5. Nearest neighbors imputation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6.4.6. Marking imputed values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6.5. Unsupervised dimensionality reduction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6.5.1. PCA: principal component analysis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6.5.2. Random projections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6.5.3. Feature agglomeration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6.6. Random Projection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6.6.1. The Johnson-Lindenstrauss lemma</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6.6.2. Gaussian random projection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6.6.3. Sparse random projection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6.7. Kernel Approximatio</a:t>
            </a:r>
            <a:r>
              <a:rPr lang="en-US" sz="1200" b="0" i="0" u="none" strike="noStrike" cap="none">
                <a:solidFill>
                  <a:srgbClr val="000000"/>
                </a:solidFill>
                <a:latin typeface="Calibri"/>
                <a:ea typeface="Calibri"/>
                <a:cs typeface="Calibri"/>
                <a:sym typeface="Calibri"/>
              </a:rPr>
              <a:t>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6.7.1. Nystroem Method for Kernel Approximation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6.7.2. Radial Basis Function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6.7.3. Additive Chi Squared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6.7.4. Skewed Chi Squared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6.7.5. Polynomial Kernel Approximation via Tensor Sketch</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6.7.6. Mathematical Details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6.8. Pairwise metrics, Affinities and Kernels</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6.8.1. Cosine similarity</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6.8.2. Linear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6.8.3. Polynomial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6.8.4. Sigmoid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6.8.5. RBF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6.8.6. Laplacian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6.8.7. Chi-squared kernel</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1" i="0" u="none" strike="noStrike" cap="none">
                <a:solidFill>
                  <a:srgbClr val="FF0000"/>
                </a:solidFill>
                <a:latin typeface="Calibri"/>
                <a:ea typeface="Calibri"/>
                <a:cs typeface="Calibri"/>
                <a:sym typeface="Calibri"/>
              </a:rPr>
              <a:t>6.9. Transforming the prediction target (y)</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6.9.1. Label binarization</a:t>
            </a:r>
            <a:endParaRPr/>
          </a:p>
          <a:p>
            <a:pPr marL="285750" marR="0" lvl="0" indent="-285750" algn="l" rtl="0">
              <a:lnSpc>
                <a:spcPct val="100000"/>
              </a:lnSpc>
              <a:spcBef>
                <a:spcPts val="0"/>
              </a:spcBef>
              <a:spcAft>
                <a:spcPts val="0"/>
              </a:spcAft>
              <a:buClr>
                <a:srgbClr val="000000"/>
              </a:buClr>
              <a:buSzPts val="1200"/>
              <a:buFont typeface="Arial"/>
              <a:buChar char="•"/>
            </a:pPr>
            <a:r>
              <a:rPr lang="en-US" sz="1200" b="0" i="0" u="none" strike="noStrike" cap="none">
                <a:solidFill>
                  <a:srgbClr val="000000"/>
                </a:solidFill>
                <a:latin typeface="Calibri"/>
                <a:ea typeface="Calibri"/>
                <a:cs typeface="Calibri"/>
                <a:sym typeface="Calibri"/>
              </a:rPr>
              <a:t>6.9.2. Label encoding</a:t>
            </a:r>
            <a:endParaRPr/>
          </a:p>
        </p:txBody>
      </p:sp>
      <p:cxnSp>
        <p:nvCxnSpPr>
          <p:cNvPr id="2" name="Straight Connector 1">
            <a:extLst>
              <a:ext uri="{FF2B5EF4-FFF2-40B4-BE49-F238E27FC236}">
                <a16:creationId xmlns:a16="http://schemas.microsoft.com/office/drawing/2014/main" id="{00543EB9-CA9F-096A-3885-787A15F91C68}"/>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32"/>
          <p:cNvSpPr txBox="1"/>
          <p:nvPr/>
        </p:nvSpPr>
        <p:spPr>
          <a:xfrm>
            <a:off x="0" y="0"/>
            <a:ext cx="73152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PCA = Principal Component Analysis</a:t>
            </a:r>
            <a:endParaRPr/>
          </a:p>
        </p:txBody>
      </p:sp>
      <p:pic>
        <p:nvPicPr>
          <p:cNvPr id="520" name="Google Shape;520;p32"/>
          <p:cNvPicPr preferRelativeResize="0"/>
          <p:nvPr/>
        </p:nvPicPr>
        <p:blipFill rotWithShape="1">
          <a:blip r:embed="rId3">
            <a:alphaModFix/>
          </a:blip>
          <a:srcRect/>
          <a:stretch/>
        </p:blipFill>
        <p:spPr>
          <a:xfrm>
            <a:off x="855406" y="1316655"/>
            <a:ext cx="10731910" cy="4224689"/>
          </a:xfrm>
          <a:prstGeom prst="rect">
            <a:avLst/>
          </a:prstGeom>
          <a:noFill/>
          <a:ln>
            <a:noFill/>
          </a:ln>
        </p:spPr>
      </p:pic>
      <p:cxnSp>
        <p:nvCxnSpPr>
          <p:cNvPr id="2" name="Straight Connector 1">
            <a:extLst>
              <a:ext uri="{FF2B5EF4-FFF2-40B4-BE49-F238E27FC236}">
                <a16:creationId xmlns:a16="http://schemas.microsoft.com/office/drawing/2014/main" id="{FBCB0C92-51E5-E478-296D-051257E7C523}"/>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33"/>
          <p:cNvSpPr txBox="1"/>
          <p:nvPr/>
        </p:nvSpPr>
        <p:spPr>
          <a:xfrm>
            <a:off x="4352081" y="843340"/>
            <a:ext cx="7839919"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The original SVM algorithm was invented by Vladimir N. Vapnik and Alexey Ya. Chervonenkis in 1963. In 1992, Bernhard E. Boser, Isabelle M. Guyon and Vladimir N. Vapnik suggested a way to create nonlinear classifiers by applying the kernel trick to maximum-margin hyperplanes.</a:t>
            </a:r>
            <a:endParaRPr sz="1400" b="0" i="0" u="none" strike="noStrike" cap="none">
              <a:solidFill>
                <a:srgbClr val="000000"/>
              </a:solidFill>
              <a:latin typeface="Arial"/>
              <a:ea typeface="Arial"/>
              <a:cs typeface="Arial"/>
              <a:sym typeface="Arial"/>
            </a:endParaRPr>
          </a:p>
        </p:txBody>
      </p:sp>
      <p:pic>
        <p:nvPicPr>
          <p:cNvPr id="526" name="Google Shape;526;p33"/>
          <p:cNvPicPr preferRelativeResize="0"/>
          <p:nvPr/>
        </p:nvPicPr>
        <p:blipFill rotWithShape="1">
          <a:blip r:embed="rId3">
            <a:alphaModFix/>
          </a:blip>
          <a:srcRect/>
          <a:stretch/>
        </p:blipFill>
        <p:spPr>
          <a:xfrm>
            <a:off x="0" y="0"/>
            <a:ext cx="2413000" cy="2413000"/>
          </a:xfrm>
          <a:prstGeom prst="rect">
            <a:avLst/>
          </a:prstGeom>
          <a:noFill/>
          <a:ln>
            <a:noFill/>
          </a:ln>
        </p:spPr>
      </p:pic>
      <p:sp>
        <p:nvSpPr>
          <p:cNvPr id="527" name="Google Shape;527;p33"/>
          <p:cNvSpPr txBox="1"/>
          <p:nvPr/>
        </p:nvSpPr>
        <p:spPr>
          <a:xfrm>
            <a:off x="0" y="2413000"/>
            <a:ext cx="222233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Vladimir N. Vapnik</a:t>
            </a:r>
            <a:endParaRPr sz="1800" b="0" i="0" u="none" strike="noStrike" cap="none">
              <a:solidFill>
                <a:schemeClr val="dk1"/>
              </a:solidFill>
              <a:latin typeface="Calibri"/>
              <a:ea typeface="Calibri"/>
              <a:cs typeface="Calibri"/>
              <a:sym typeface="Calibri"/>
            </a:endParaRPr>
          </a:p>
        </p:txBody>
      </p:sp>
      <p:sp>
        <p:nvSpPr>
          <p:cNvPr id="528" name="Google Shape;528;p33"/>
          <p:cNvSpPr txBox="1"/>
          <p:nvPr/>
        </p:nvSpPr>
        <p:spPr>
          <a:xfrm>
            <a:off x="2248816" y="2413000"/>
            <a:ext cx="240753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Alexey Chervonenkis</a:t>
            </a:r>
            <a:endParaRPr sz="1800" b="0" i="0" u="none" strike="noStrike" cap="none">
              <a:solidFill>
                <a:schemeClr val="dk1"/>
              </a:solidFill>
              <a:latin typeface="Calibri"/>
              <a:ea typeface="Calibri"/>
              <a:cs typeface="Calibri"/>
              <a:sym typeface="Calibri"/>
            </a:endParaRPr>
          </a:p>
        </p:txBody>
      </p:sp>
      <p:pic>
        <p:nvPicPr>
          <p:cNvPr id="529" name="Google Shape;529;p33"/>
          <p:cNvPicPr preferRelativeResize="0"/>
          <p:nvPr/>
        </p:nvPicPr>
        <p:blipFill rotWithShape="1">
          <a:blip r:embed="rId4">
            <a:alphaModFix/>
          </a:blip>
          <a:srcRect/>
          <a:stretch/>
        </p:blipFill>
        <p:spPr>
          <a:xfrm>
            <a:off x="-1" y="2898117"/>
            <a:ext cx="1765455" cy="2655245"/>
          </a:xfrm>
          <a:prstGeom prst="rect">
            <a:avLst/>
          </a:prstGeom>
          <a:noFill/>
          <a:ln>
            <a:noFill/>
          </a:ln>
        </p:spPr>
      </p:pic>
      <p:sp>
        <p:nvSpPr>
          <p:cNvPr id="530" name="Google Shape;530;p33"/>
          <p:cNvSpPr txBox="1"/>
          <p:nvPr/>
        </p:nvSpPr>
        <p:spPr>
          <a:xfrm>
            <a:off x="0" y="5574290"/>
            <a:ext cx="195612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Bernhard E. Boser</a:t>
            </a:r>
            <a:endParaRPr sz="1800" b="0" i="0" u="none" strike="noStrike" cap="none">
              <a:solidFill>
                <a:schemeClr val="dk1"/>
              </a:solidFill>
              <a:latin typeface="Calibri"/>
              <a:ea typeface="Calibri"/>
              <a:cs typeface="Calibri"/>
              <a:sym typeface="Calibri"/>
            </a:endParaRPr>
          </a:p>
        </p:txBody>
      </p:sp>
      <p:sp>
        <p:nvSpPr>
          <p:cNvPr id="531" name="Google Shape;531;p33"/>
          <p:cNvSpPr txBox="1"/>
          <p:nvPr/>
        </p:nvSpPr>
        <p:spPr>
          <a:xfrm>
            <a:off x="2014844" y="4998602"/>
            <a:ext cx="215913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Isabelle M. Guyon</a:t>
            </a:r>
            <a:endParaRPr sz="1800" b="0" i="0" u="none" strike="noStrike" cap="none">
              <a:solidFill>
                <a:schemeClr val="dk1"/>
              </a:solidFill>
              <a:latin typeface="Calibri"/>
              <a:ea typeface="Calibri"/>
              <a:cs typeface="Calibri"/>
              <a:sym typeface="Calibri"/>
            </a:endParaRPr>
          </a:p>
        </p:txBody>
      </p:sp>
      <p:sp>
        <p:nvSpPr>
          <p:cNvPr id="532" name="Google Shape;532;p33"/>
          <p:cNvSpPr txBox="1"/>
          <p:nvPr/>
        </p:nvSpPr>
        <p:spPr>
          <a:xfrm>
            <a:off x="5393803" y="231494"/>
            <a:ext cx="6423949"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Support Vector Machine (SVM)</a:t>
            </a:r>
            <a:endParaRPr sz="3200" b="1" i="0" u="none" strike="noStrike" cap="none">
              <a:solidFill>
                <a:schemeClr val="dk1"/>
              </a:solidFill>
              <a:latin typeface="Calibri"/>
              <a:ea typeface="Calibri"/>
              <a:cs typeface="Calibri"/>
              <a:sym typeface="Calibri"/>
            </a:endParaRPr>
          </a:p>
        </p:txBody>
      </p:sp>
      <p:pic>
        <p:nvPicPr>
          <p:cNvPr id="533" name="Google Shape;533;p33"/>
          <p:cNvPicPr preferRelativeResize="0"/>
          <p:nvPr/>
        </p:nvPicPr>
        <p:blipFill rotWithShape="1">
          <a:blip r:embed="rId5">
            <a:alphaModFix/>
          </a:blip>
          <a:srcRect/>
          <a:stretch/>
        </p:blipFill>
        <p:spPr>
          <a:xfrm>
            <a:off x="9537539" y="3577705"/>
            <a:ext cx="2654461" cy="1199849"/>
          </a:xfrm>
          <a:prstGeom prst="rect">
            <a:avLst/>
          </a:prstGeom>
          <a:noFill/>
          <a:ln>
            <a:noFill/>
          </a:ln>
        </p:spPr>
      </p:pic>
      <p:pic>
        <p:nvPicPr>
          <p:cNvPr id="534" name="Google Shape;534;p33"/>
          <p:cNvPicPr preferRelativeResize="0"/>
          <p:nvPr/>
        </p:nvPicPr>
        <p:blipFill rotWithShape="1">
          <a:blip r:embed="rId6">
            <a:alphaModFix/>
          </a:blip>
          <a:srcRect/>
          <a:stretch/>
        </p:blipFill>
        <p:spPr>
          <a:xfrm>
            <a:off x="9410218" y="5183268"/>
            <a:ext cx="2781782" cy="1520708"/>
          </a:xfrm>
          <a:prstGeom prst="rect">
            <a:avLst/>
          </a:prstGeom>
          <a:noFill/>
          <a:ln>
            <a:noFill/>
          </a:ln>
        </p:spPr>
      </p:pic>
      <p:sp>
        <p:nvSpPr>
          <p:cNvPr id="535" name="Google Shape;535;p33"/>
          <p:cNvSpPr txBox="1"/>
          <p:nvPr/>
        </p:nvSpPr>
        <p:spPr>
          <a:xfrm>
            <a:off x="4401945" y="2070740"/>
            <a:ext cx="5037596" cy="480131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 vanilla </a:t>
            </a:r>
            <a:r>
              <a:rPr lang="en-US" sz="1800" b="1" i="0" u="none" strike="noStrike" cap="none">
                <a:solidFill>
                  <a:srgbClr val="FF0000"/>
                </a:solidFill>
                <a:latin typeface="Calibri"/>
                <a:ea typeface="Calibri"/>
                <a:cs typeface="Calibri"/>
                <a:sym typeface="Calibri"/>
              </a:rPr>
              <a:t>SVM</a:t>
            </a:r>
            <a:r>
              <a:rPr lang="en-US" sz="1800" b="0" i="0" u="none" strike="noStrike" cap="none">
                <a:solidFill>
                  <a:schemeClr val="dk1"/>
                </a:solidFill>
                <a:latin typeface="Calibri"/>
                <a:ea typeface="Calibri"/>
                <a:cs typeface="Calibri"/>
                <a:sym typeface="Calibri"/>
              </a:rPr>
              <a:t> is a type of </a:t>
            </a:r>
            <a:r>
              <a:rPr lang="en-US" sz="1800" b="1" i="0" u="none" strike="noStrike" cap="none">
                <a:solidFill>
                  <a:srgbClr val="FF0000"/>
                </a:solidFill>
                <a:latin typeface="Calibri"/>
                <a:ea typeface="Calibri"/>
                <a:cs typeface="Calibri"/>
                <a:sym typeface="Calibri"/>
              </a:rPr>
              <a:t>linear separator</a:t>
            </a:r>
            <a:r>
              <a:rPr lang="en-US" sz="1800" b="0" i="0" u="none" strike="noStrike" cap="none">
                <a:solidFill>
                  <a:schemeClr val="dk1"/>
                </a:solidFill>
                <a:latin typeface="Calibri"/>
                <a:ea typeface="Calibri"/>
                <a:cs typeface="Calibri"/>
                <a:sym typeface="Calibri"/>
              </a:rPr>
              <a:t>. We draw a straight line through our data down the middle to separate it into two classes.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If we can't draw a line through data, we can transform the data into a feature representation where the separation becomes possible.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“kernel trick” </a:t>
            </a:r>
            <a:r>
              <a:rPr lang="en-US" sz="1800" b="0" i="0" u="none" strike="noStrike" cap="none">
                <a:solidFill>
                  <a:schemeClr val="dk1"/>
                </a:solidFill>
                <a:latin typeface="Calibri"/>
                <a:ea typeface="Calibri"/>
                <a:cs typeface="Calibri"/>
                <a:sym typeface="Calibri"/>
              </a:rPr>
              <a:t>– use “kernel functions”, which enable them to operate in a high-dimensional, implicit feature space without ever computing the coordinates of the data in that space, but rather by simply computing the inner products between the images of all pairs of data in the feature space. This operation is often computationally cheaper than the explicit computation of the coordinates. This approach is called the "kernel trick".</a:t>
            </a:r>
            <a:endParaRPr sz="1400" b="0" i="0" u="none" strike="noStrike" cap="none">
              <a:solidFill>
                <a:srgbClr val="000000"/>
              </a:solidFill>
              <a:latin typeface="Arial"/>
              <a:ea typeface="Arial"/>
              <a:cs typeface="Arial"/>
              <a:sym typeface="Arial"/>
            </a:endParaRPr>
          </a:p>
        </p:txBody>
      </p:sp>
      <p:pic>
        <p:nvPicPr>
          <p:cNvPr id="536" name="Google Shape;536;p33"/>
          <p:cNvPicPr preferRelativeResize="0"/>
          <p:nvPr/>
        </p:nvPicPr>
        <p:blipFill rotWithShape="1">
          <a:blip r:embed="rId7">
            <a:alphaModFix/>
          </a:blip>
          <a:srcRect/>
          <a:stretch/>
        </p:blipFill>
        <p:spPr>
          <a:xfrm>
            <a:off x="9718254" y="1884376"/>
            <a:ext cx="2421754" cy="1426580"/>
          </a:xfrm>
          <a:prstGeom prst="rect">
            <a:avLst/>
          </a:prstGeom>
          <a:noFill/>
          <a:ln>
            <a:noFill/>
          </a:ln>
        </p:spPr>
      </p:pic>
      <p:pic>
        <p:nvPicPr>
          <p:cNvPr id="537" name="Google Shape;537;p33"/>
          <p:cNvPicPr preferRelativeResize="0"/>
          <p:nvPr/>
        </p:nvPicPr>
        <p:blipFill rotWithShape="1">
          <a:blip r:embed="rId8">
            <a:alphaModFix/>
          </a:blip>
          <a:srcRect/>
          <a:stretch/>
        </p:blipFill>
        <p:spPr>
          <a:xfrm>
            <a:off x="2404800" y="-4831"/>
            <a:ext cx="1919022" cy="2302045"/>
          </a:xfrm>
          <a:prstGeom prst="rect">
            <a:avLst/>
          </a:prstGeom>
          <a:noFill/>
          <a:ln>
            <a:noFill/>
          </a:ln>
        </p:spPr>
      </p:pic>
      <p:pic>
        <p:nvPicPr>
          <p:cNvPr id="538" name="Google Shape;538;p33"/>
          <p:cNvPicPr preferRelativeResize="0"/>
          <p:nvPr/>
        </p:nvPicPr>
        <p:blipFill rotWithShape="1">
          <a:blip r:embed="rId9">
            <a:alphaModFix/>
          </a:blip>
          <a:srcRect/>
          <a:stretch/>
        </p:blipFill>
        <p:spPr>
          <a:xfrm>
            <a:off x="1987345" y="2898117"/>
            <a:ext cx="1991463" cy="2100485"/>
          </a:xfrm>
          <a:prstGeom prst="rect">
            <a:avLst/>
          </a:prstGeom>
          <a:noFill/>
          <a:ln>
            <a:noFill/>
          </a:ln>
        </p:spPr>
      </p:pic>
      <p:cxnSp>
        <p:nvCxnSpPr>
          <p:cNvPr id="2" name="Straight Connector 1">
            <a:extLst>
              <a:ext uri="{FF2B5EF4-FFF2-40B4-BE49-F238E27FC236}">
                <a16:creationId xmlns:a16="http://schemas.microsoft.com/office/drawing/2014/main" id="{B6F08B53-148F-B632-FB2B-AD8544A409F7}"/>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34"/>
          <p:cNvSpPr txBox="1"/>
          <p:nvPr/>
        </p:nvSpPr>
        <p:spPr>
          <a:xfrm>
            <a:off x="208547" y="0"/>
            <a:ext cx="6833937" cy="24313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SVM Continued ...</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 nonlinear classification problem can be converted to a linear classification problem by mapping the input vectors from the input space to a </a:t>
            </a:r>
            <a:r>
              <a:rPr lang="en-US" sz="1800" b="1" i="0" u="none" strike="noStrike" cap="none">
                <a:solidFill>
                  <a:srgbClr val="FF0000"/>
                </a:solidFill>
                <a:latin typeface="Calibri"/>
                <a:ea typeface="Calibri"/>
                <a:cs typeface="Calibri"/>
                <a:sym typeface="Calibri"/>
              </a:rPr>
              <a:t>higher dimensional feature space</a:t>
            </a: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800"/>
              <a:buFont typeface="Arial"/>
              <a:buNone/>
            </a:pPr>
            <a:endParaRPr sz="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 </a:t>
            </a:r>
            <a:r>
              <a:rPr lang="en-US" sz="1800" b="1" i="0" u="none" strike="noStrike" cap="none">
                <a:solidFill>
                  <a:srgbClr val="FF0000"/>
                </a:solidFill>
                <a:latin typeface="Calibri"/>
                <a:ea typeface="Calibri"/>
                <a:cs typeface="Calibri"/>
                <a:sym typeface="Calibri"/>
              </a:rPr>
              <a:t>kernel</a:t>
            </a:r>
            <a:r>
              <a:rPr lang="en-US" sz="1800" b="0" i="0" u="none" strike="noStrike" cap="none">
                <a:solidFill>
                  <a:srgbClr val="FF0000"/>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is a similarity function. It is a function that you, as the domain expert, provide to a machine learning algorithm. It takes two inputs and spits out how similar they are. You use kernels instead of dot-products of your vectors.</a:t>
            </a:r>
            <a:endParaRPr sz="1400" b="0" i="0" u="none" strike="noStrike" cap="none">
              <a:solidFill>
                <a:srgbClr val="000000"/>
              </a:solidFill>
              <a:latin typeface="Arial"/>
              <a:ea typeface="Arial"/>
              <a:cs typeface="Arial"/>
              <a:sym typeface="Arial"/>
            </a:endParaRPr>
          </a:p>
        </p:txBody>
      </p:sp>
      <p:pic>
        <p:nvPicPr>
          <p:cNvPr id="544" name="Google Shape;544;p34"/>
          <p:cNvPicPr preferRelativeResize="0"/>
          <p:nvPr/>
        </p:nvPicPr>
        <p:blipFill rotWithShape="1">
          <a:blip r:embed="rId3">
            <a:alphaModFix/>
          </a:blip>
          <a:srcRect/>
          <a:stretch/>
        </p:blipFill>
        <p:spPr>
          <a:xfrm>
            <a:off x="7042484" y="0"/>
            <a:ext cx="5029493" cy="2004595"/>
          </a:xfrm>
          <a:prstGeom prst="rect">
            <a:avLst/>
          </a:prstGeom>
          <a:noFill/>
          <a:ln>
            <a:noFill/>
          </a:ln>
        </p:spPr>
      </p:pic>
      <p:sp>
        <p:nvSpPr>
          <p:cNvPr id="545" name="Google Shape;545;p34"/>
          <p:cNvSpPr txBox="1"/>
          <p:nvPr/>
        </p:nvSpPr>
        <p:spPr>
          <a:xfrm>
            <a:off x="208547" y="2960600"/>
            <a:ext cx="11863430" cy="37856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Many machine learning algorithms can be expressed entirely in terms of dot products.</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FF0000"/>
                </a:solidFill>
                <a:latin typeface="Calibri"/>
                <a:ea typeface="Calibri"/>
                <a:cs typeface="Calibri"/>
                <a:sym typeface="Calibri"/>
              </a:rPr>
              <a:t>Mercer's theorem:  </a:t>
            </a:r>
            <a:r>
              <a:rPr lang="en-US" sz="1600" b="0" i="0" u="none" strike="noStrike" cap="none">
                <a:solidFill>
                  <a:srgbClr val="0070C0"/>
                </a:solidFill>
                <a:latin typeface="Calibri"/>
                <a:ea typeface="Calibri"/>
                <a:cs typeface="Calibri"/>
                <a:sym typeface="Calibri"/>
              </a:rPr>
              <a:t>Under some conditions, every kernel function can be expressed as a dot product in a (possibly infinite dimensional) feature space.</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In many cases, computing the kernel is easy, but computing the feature vector corresponding to the kernel is really really hard. The feature vector for even simple kernels can blow up in size.</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For kernels like the RBF (Radial Basis Function) kernel ( k(x,y) = exp( -(x-y)</a:t>
            </a:r>
            <a:r>
              <a:rPr lang="en-US" sz="1600" b="0" i="0" u="none" strike="noStrike" cap="none" baseline="30000">
                <a:solidFill>
                  <a:schemeClr val="dk1"/>
                </a:solidFill>
                <a:latin typeface="Calibri"/>
                <a:ea typeface="Calibri"/>
                <a:cs typeface="Calibri"/>
                <a:sym typeface="Calibri"/>
              </a:rPr>
              <a:t>2</a:t>
            </a:r>
            <a:r>
              <a:rPr lang="en-US" sz="1600" b="0" i="0" u="none" strike="noStrike" cap="none">
                <a:solidFill>
                  <a:schemeClr val="dk1"/>
                </a:solidFill>
                <a:latin typeface="Calibri"/>
                <a:ea typeface="Calibri"/>
                <a:cs typeface="Calibri"/>
                <a:sym typeface="Calibri"/>
              </a:rPr>
              <a:t>), </a:t>
            </a: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the corresponding feature vector is infinite dimensional. Yet, computing the kernel is almost trivial.</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Many machine learning algorithms can be written to </a:t>
            </a:r>
            <a:r>
              <a:rPr lang="en-US" sz="1600" b="0" i="1" u="none" strike="noStrike" cap="none">
                <a:solidFill>
                  <a:schemeClr val="dk1"/>
                </a:solidFill>
                <a:latin typeface="Calibri"/>
                <a:ea typeface="Calibri"/>
                <a:cs typeface="Calibri"/>
                <a:sym typeface="Calibri"/>
              </a:rPr>
              <a:t>only </a:t>
            </a:r>
            <a:r>
              <a:rPr lang="en-US" sz="1600" b="0" i="0" u="none" strike="noStrike" cap="none">
                <a:solidFill>
                  <a:schemeClr val="dk1"/>
                </a:solidFill>
                <a:latin typeface="Calibri"/>
                <a:ea typeface="Calibri"/>
                <a:cs typeface="Calibri"/>
                <a:sym typeface="Calibri"/>
              </a:rPr>
              <a:t>use dot products, </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70C0"/>
                </a:solidFill>
                <a:latin typeface="Calibri"/>
                <a:ea typeface="Calibri"/>
                <a:cs typeface="Calibri"/>
                <a:sym typeface="Calibri"/>
              </a:rPr>
              <a:t>and then we can replace the dot products with kernels. </a:t>
            </a:r>
            <a:endParaRPr sz="1600" b="1"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By doing so, we don't have to use the feature vector at all. This means that we can work with highly complex, efficient-to-compute, and yet high performing kernels without ever having to write down the huge and potentially infinite dimensional feature vector. </a:t>
            </a: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Polynomial kernels can be thought of projecting a vector into a higher dimensional space.</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Gaussian kernel can be thought as a projection into infinite-dimensional space because its Taylor expansion has infinite number of elements. </a:t>
            </a:r>
            <a:endParaRPr sz="1600" b="0" i="0" u="none" strike="noStrike" cap="none">
              <a:solidFill>
                <a:srgbClr val="000000"/>
              </a:solidFill>
              <a:latin typeface="Arial"/>
              <a:ea typeface="Arial"/>
              <a:cs typeface="Arial"/>
              <a:sym typeface="Arial"/>
            </a:endParaRPr>
          </a:p>
        </p:txBody>
      </p:sp>
      <p:cxnSp>
        <p:nvCxnSpPr>
          <p:cNvPr id="2" name="Straight Connector 1">
            <a:extLst>
              <a:ext uri="{FF2B5EF4-FFF2-40B4-BE49-F238E27FC236}">
                <a16:creationId xmlns:a16="http://schemas.microsoft.com/office/drawing/2014/main" id="{920512C6-5646-08A4-2DAB-A3EA2B50E989}"/>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35"/>
          <p:cNvSpPr/>
          <p:nvPr/>
        </p:nvSpPr>
        <p:spPr>
          <a:xfrm>
            <a:off x="82923" y="0"/>
            <a:ext cx="4893811" cy="184665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Calibri"/>
                <a:ea typeface="Calibri"/>
                <a:cs typeface="Calibri"/>
                <a:sym typeface="Calibri"/>
              </a:rPr>
              <a:t>K-Nearest Neighbors (KNN)</a:t>
            </a:r>
            <a:endParaRPr/>
          </a:p>
          <a:p>
            <a:pPr marL="0" marR="0" lvl="0" indent="0" algn="l" rtl="0">
              <a:lnSpc>
                <a:spcPct val="100000"/>
              </a:lnSpc>
              <a:spcBef>
                <a:spcPts val="0"/>
              </a:spcBef>
              <a:spcAft>
                <a:spcPts val="0"/>
              </a:spcAft>
              <a:buNone/>
            </a:pP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Identify new data based on proximity to old data.</a:t>
            </a:r>
            <a:endParaRPr/>
          </a:p>
          <a:p>
            <a:pPr marL="0" marR="0" lvl="0" indent="0" algn="l" rtl="0">
              <a:lnSpc>
                <a:spcPct val="100000"/>
              </a:lnSpc>
              <a:spcBef>
                <a:spcPts val="0"/>
              </a:spcBef>
              <a:spcAft>
                <a:spcPts val="0"/>
              </a:spcAft>
              <a:buNone/>
            </a:pP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"Tell me who your closest five friends are, </a:t>
            </a:r>
            <a:endParaRPr/>
          </a:p>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and I will tell you who you are"</a:t>
            </a:r>
            <a:endParaRPr/>
          </a:p>
        </p:txBody>
      </p:sp>
      <p:pic>
        <p:nvPicPr>
          <p:cNvPr id="551" name="Google Shape;551;p35"/>
          <p:cNvPicPr preferRelativeResize="0"/>
          <p:nvPr/>
        </p:nvPicPr>
        <p:blipFill rotWithShape="1">
          <a:blip r:embed="rId3">
            <a:alphaModFix/>
          </a:blip>
          <a:srcRect/>
          <a:stretch/>
        </p:blipFill>
        <p:spPr>
          <a:xfrm>
            <a:off x="1497107" y="2897927"/>
            <a:ext cx="3263900" cy="2997200"/>
          </a:xfrm>
          <a:prstGeom prst="rect">
            <a:avLst/>
          </a:prstGeom>
          <a:noFill/>
          <a:ln>
            <a:noFill/>
          </a:ln>
        </p:spPr>
      </p:pic>
      <p:pic>
        <p:nvPicPr>
          <p:cNvPr id="552" name="Google Shape;552;p35"/>
          <p:cNvPicPr preferRelativeResize="0"/>
          <p:nvPr/>
        </p:nvPicPr>
        <p:blipFill rotWithShape="1">
          <a:blip r:embed="rId4">
            <a:alphaModFix/>
          </a:blip>
          <a:srcRect/>
          <a:stretch/>
        </p:blipFill>
        <p:spPr>
          <a:xfrm>
            <a:off x="6370820" y="3276717"/>
            <a:ext cx="4037399" cy="2513479"/>
          </a:xfrm>
          <a:prstGeom prst="rect">
            <a:avLst/>
          </a:prstGeom>
          <a:noFill/>
          <a:ln>
            <a:noFill/>
          </a:ln>
        </p:spPr>
      </p:pic>
      <p:cxnSp>
        <p:nvCxnSpPr>
          <p:cNvPr id="2" name="Straight Connector 1">
            <a:extLst>
              <a:ext uri="{FF2B5EF4-FFF2-40B4-BE49-F238E27FC236}">
                <a16:creationId xmlns:a16="http://schemas.microsoft.com/office/drawing/2014/main" id="{55870619-8D71-374C-F752-20785E4ECD45}"/>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6"/>
          <p:cNvSpPr txBox="1"/>
          <p:nvPr/>
        </p:nvSpPr>
        <p:spPr>
          <a:xfrm>
            <a:off x="0" y="0"/>
            <a:ext cx="3927423" cy="116951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K-means clustering </a:t>
            </a:r>
            <a:br>
              <a:rPr lang="en-US" sz="2800" b="1"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Partition “n” observations into “k” clusters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in which each observation belongs to the cluster </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with the nearest mean </a:t>
            </a:r>
            <a:endParaRPr sz="1400" b="0" i="0" u="none" strike="noStrike" cap="none">
              <a:solidFill>
                <a:schemeClr val="dk1"/>
              </a:solidFill>
              <a:latin typeface="Calibri"/>
              <a:ea typeface="Calibri"/>
              <a:cs typeface="Calibri"/>
              <a:sym typeface="Calibri"/>
            </a:endParaRPr>
          </a:p>
        </p:txBody>
      </p:sp>
      <p:sp>
        <p:nvSpPr>
          <p:cNvPr id="558" name="Google Shape;558;p36"/>
          <p:cNvSpPr txBox="1"/>
          <p:nvPr/>
        </p:nvSpPr>
        <p:spPr>
          <a:xfrm>
            <a:off x="2296820" y="1549098"/>
            <a:ext cx="7459579" cy="16927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i="0" u="none" strike="noStrike" cap="none">
                <a:solidFill>
                  <a:srgbClr val="FF0000"/>
                </a:solidFill>
                <a:latin typeface="Calibri"/>
                <a:ea typeface="Calibri"/>
                <a:cs typeface="Calibri"/>
                <a:sym typeface="Calibri"/>
              </a:rPr>
              <a:t>K-means algorithm finds clusters iterativly repeating two steps: </a:t>
            </a:r>
            <a:endParaRPr sz="2000" b="1"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   - </a:t>
            </a:r>
            <a:r>
              <a:rPr lang="en-US" sz="1400" b="1" i="0" u="none" strike="noStrike" cap="none">
                <a:solidFill>
                  <a:srgbClr val="00B050"/>
                </a:solidFill>
                <a:latin typeface="Calibri"/>
                <a:ea typeface="Calibri"/>
                <a:cs typeface="Calibri"/>
                <a:sym typeface="Calibri"/>
              </a:rPr>
              <a:t>Assignment step</a:t>
            </a:r>
            <a:r>
              <a:rPr lang="en-US" sz="1400" b="0" i="0" u="none" strike="noStrike" cap="none">
                <a:solidFill>
                  <a:schemeClr val="dk1"/>
                </a:solidFill>
                <a:latin typeface="Calibri"/>
                <a:ea typeface="Calibri"/>
                <a:cs typeface="Calibri"/>
                <a:sym typeface="Calibri"/>
              </a:rPr>
              <a:t>: </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       Assign each observation to the cluster whose mean has the least squared Euclidean distance</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       (this is intuitively the "nearest" mean)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   - </a:t>
            </a:r>
            <a:r>
              <a:rPr lang="en-US" sz="1400" b="1" i="0" u="none" strike="noStrike" cap="none">
                <a:solidFill>
                  <a:srgbClr val="00B050"/>
                </a:solidFill>
                <a:latin typeface="Calibri"/>
                <a:ea typeface="Calibri"/>
                <a:cs typeface="Calibri"/>
                <a:sym typeface="Calibri"/>
              </a:rPr>
              <a:t>Update step</a:t>
            </a:r>
            <a:r>
              <a:rPr lang="en-US" sz="1400" b="0" i="0" u="none" strike="noStrike" cap="none">
                <a:solidFill>
                  <a:schemeClr val="dk1"/>
                </a:solidFill>
                <a:latin typeface="Calibri"/>
                <a:ea typeface="Calibri"/>
                <a:cs typeface="Calibri"/>
                <a:sym typeface="Calibri"/>
              </a:rPr>
              <a:t>: </a:t>
            </a:r>
            <a:br>
              <a:rPr lang="en-US" sz="1400" b="0" i="0" u="none" strike="noStrike" cap="none">
                <a:solidFill>
                  <a:schemeClr val="dk1"/>
                </a:solidFill>
                <a:latin typeface="Calibri"/>
                <a:ea typeface="Calibri"/>
                <a:cs typeface="Calibri"/>
                <a:sym typeface="Calibri"/>
              </a:rPr>
            </a:br>
            <a:r>
              <a:rPr lang="en-US" sz="1400" b="0" i="0" u="none" strike="noStrike" cap="none">
                <a:solidFill>
                  <a:schemeClr val="dk1"/>
                </a:solidFill>
                <a:latin typeface="Calibri"/>
                <a:ea typeface="Calibri"/>
                <a:cs typeface="Calibri"/>
                <a:sym typeface="Calibri"/>
              </a:rPr>
              <a:t>      Calculate the new means as centroids of the observations in the new clusters.</a:t>
            </a:r>
            <a:endParaRPr sz="1400" b="0" i="0" u="none" strike="noStrike" cap="none">
              <a:solidFill>
                <a:srgbClr val="000000"/>
              </a:solidFill>
              <a:latin typeface="Arial"/>
              <a:ea typeface="Arial"/>
              <a:cs typeface="Arial"/>
              <a:sym typeface="Arial"/>
            </a:endParaRPr>
          </a:p>
        </p:txBody>
      </p:sp>
      <p:pic>
        <p:nvPicPr>
          <p:cNvPr id="559" name="Google Shape;559;p36"/>
          <p:cNvPicPr preferRelativeResize="0"/>
          <p:nvPr/>
        </p:nvPicPr>
        <p:blipFill rotWithShape="1">
          <a:blip r:embed="rId3">
            <a:alphaModFix/>
          </a:blip>
          <a:srcRect/>
          <a:stretch/>
        </p:blipFill>
        <p:spPr>
          <a:xfrm>
            <a:off x="1963711" y="3669509"/>
            <a:ext cx="8125798" cy="3080481"/>
          </a:xfrm>
          <a:prstGeom prst="rect">
            <a:avLst/>
          </a:prstGeom>
          <a:noFill/>
          <a:ln>
            <a:noFill/>
          </a:ln>
        </p:spPr>
      </p:pic>
      <p:cxnSp>
        <p:nvCxnSpPr>
          <p:cNvPr id="2" name="Straight Connector 1">
            <a:extLst>
              <a:ext uri="{FF2B5EF4-FFF2-40B4-BE49-F238E27FC236}">
                <a16:creationId xmlns:a16="http://schemas.microsoft.com/office/drawing/2014/main" id="{F3070C06-8E29-D0AB-B989-7A499CE08653}"/>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pic>
        <p:nvPicPr>
          <p:cNvPr id="564" name="Google Shape;564;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664677" y="509885"/>
            <a:ext cx="9065211" cy="6185817"/>
          </a:xfrm>
          <a:prstGeom prst="rect">
            <a:avLst/>
          </a:prstGeom>
          <a:noFill/>
          <a:ln>
            <a:noFill/>
          </a:ln>
        </p:spPr>
      </p:pic>
      <p:sp>
        <p:nvSpPr>
          <p:cNvPr id="565" name="Google Shape;565;p37"/>
          <p:cNvSpPr txBox="1"/>
          <p:nvPr/>
        </p:nvSpPr>
        <p:spPr>
          <a:xfrm>
            <a:off x="0" y="0"/>
            <a:ext cx="396240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Clustering Algorithms</a:t>
            </a:r>
            <a:endParaRPr/>
          </a:p>
        </p:txBody>
      </p:sp>
      <p:cxnSp>
        <p:nvCxnSpPr>
          <p:cNvPr id="2" name="Straight Connector 1">
            <a:extLst>
              <a:ext uri="{FF2B5EF4-FFF2-40B4-BE49-F238E27FC236}">
                <a16:creationId xmlns:a16="http://schemas.microsoft.com/office/drawing/2014/main" id="{A7D69772-AC8B-3638-55BA-0B7BDB97A39D}"/>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4"/>
          <p:cNvSpPr txBox="1"/>
          <p:nvPr/>
        </p:nvSpPr>
        <p:spPr>
          <a:xfrm>
            <a:off x="13281" y="31495"/>
            <a:ext cx="6399891" cy="154641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OK, so what is Machine Learning?</a:t>
            </a: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 A computer program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 used to describe data in a compressed way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 to make predictions and take actions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 most common ML tasks - regression or classification</a:t>
            </a:r>
            <a:endParaRPr sz="1400" b="0" i="0" u="none" strike="noStrike" cap="none">
              <a:solidFill>
                <a:srgbClr val="000000"/>
              </a:solidFill>
              <a:latin typeface="Arial"/>
              <a:ea typeface="Arial"/>
              <a:cs typeface="Arial"/>
              <a:sym typeface="Arial"/>
            </a:endParaRPr>
          </a:p>
        </p:txBody>
      </p:sp>
      <p:pic>
        <p:nvPicPr>
          <p:cNvPr id="108" name="Google Shape;108;p4"/>
          <p:cNvPicPr preferRelativeResize="0"/>
          <p:nvPr/>
        </p:nvPicPr>
        <p:blipFill rotWithShape="1">
          <a:blip r:embed="rId3">
            <a:alphaModFix/>
          </a:blip>
          <a:srcRect/>
          <a:stretch/>
        </p:blipFill>
        <p:spPr>
          <a:xfrm>
            <a:off x="227949" y="3020198"/>
            <a:ext cx="3618027" cy="2393928"/>
          </a:xfrm>
          <a:prstGeom prst="rect">
            <a:avLst/>
          </a:prstGeom>
          <a:noFill/>
          <a:ln>
            <a:noFill/>
          </a:ln>
        </p:spPr>
      </p:pic>
      <p:sp>
        <p:nvSpPr>
          <p:cNvPr id="109" name="Google Shape;109;p4"/>
          <p:cNvSpPr txBox="1"/>
          <p:nvPr/>
        </p:nvSpPr>
        <p:spPr>
          <a:xfrm>
            <a:off x="227950" y="5642376"/>
            <a:ext cx="3618027" cy="9541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B0F0"/>
                </a:solidFill>
                <a:latin typeface="Arial"/>
                <a:ea typeface="Arial"/>
                <a:cs typeface="Arial"/>
                <a:sym typeface="Arial"/>
              </a:rPr>
              <a:t>Linear Regression  y = f(x) = ax + b</a:t>
            </a:r>
            <a:endParaRPr/>
          </a:p>
          <a:p>
            <a:pPr marL="0" marR="0" lvl="0" indent="0" algn="l" rtl="0">
              <a:lnSpc>
                <a:spcPct val="100000"/>
              </a:lnSpc>
              <a:spcBef>
                <a:spcPts val="0"/>
              </a:spcBef>
              <a:spcAft>
                <a:spcPts val="0"/>
              </a:spcAft>
              <a:buNone/>
            </a:pPr>
            <a:r>
              <a:rPr lang="en-US" sz="1400" b="0" i="0" u="none" strike="noStrike" cap="none">
                <a:solidFill>
                  <a:srgbClr val="00B0F0"/>
                </a:solidFill>
                <a:latin typeface="Arial"/>
                <a:ea typeface="Arial"/>
                <a:cs typeface="Arial"/>
                <a:sym typeface="Arial"/>
              </a:rPr>
              <a:t>Model uses only </a:t>
            </a:r>
            <a:r>
              <a:rPr lang="en-US" sz="1400" b="1" i="0" u="sng" strike="noStrike" cap="none">
                <a:solidFill>
                  <a:srgbClr val="00B0F0"/>
                </a:solidFill>
                <a:latin typeface="Arial"/>
                <a:ea typeface="Arial"/>
                <a:cs typeface="Arial"/>
                <a:sym typeface="Arial"/>
              </a:rPr>
              <a:t>two parameters</a:t>
            </a:r>
            <a:r>
              <a:rPr lang="en-US" sz="1400" b="0" i="0" u="none" strike="noStrike" cap="none">
                <a:solidFill>
                  <a:srgbClr val="00B0F0"/>
                </a:solidFill>
                <a:latin typeface="Arial"/>
                <a:ea typeface="Arial"/>
                <a:cs typeface="Arial"/>
                <a:sym typeface="Arial"/>
              </a:rPr>
              <a:t>: </a:t>
            </a:r>
            <a:endParaRPr/>
          </a:p>
          <a:p>
            <a:pPr marL="0" marR="0" lvl="0" indent="0" algn="l" rtl="0">
              <a:lnSpc>
                <a:spcPct val="100000"/>
              </a:lnSpc>
              <a:spcBef>
                <a:spcPts val="0"/>
              </a:spcBef>
              <a:spcAft>
                <a:spcPts val="0"/>
              </a:spcAft>
              <a:buNone/>
            </a:pPr>
            <a:r>
              <a:rPr lang="en-US" sz="1400" b="0" i="0" u="none" strike="noStrike" cap="none">
                <a:solidFill>
                  <a:srgbClr val="00B0F0"/>
                </a:solidFill>
                <a:latin typeface="Arial"/>
                <a:ea typeface="Arial"/>
                <a:cs typeface="Arial"/>
                <a:sym typeface="Arial"/>
              </a:rPr>
              <a:t>    a = slope, </a:t>
            </a:r>
            <a:endParaRPr/>
          </a:p>
          <a:p>
            <a:pPr marL="0" marR="0" lvl="0" indent="0" algn="l" rtl="0">
              <a:lnSpc>
                <a:spcPct val="100000"/>
              </a:lnSpc>
              <a:spcBef>
                <a:spcPts val="0"/>
              </a:spcBef>
              <a:spcAft>
                <a:spcPts val="0"/>
              </a:spcAft>
              <a:buNone/>
            </a:pPr>
            <a:r>
              <a:rPr lang="en-US" sz="1400" b="0" i="0" u="none" strike="noStrike" cap="none">
                <a:solidFill>
                  <a:srgbClr val="00B0F0"/>
                </a:solidFill>
                <a:latin typeface="Arial"/>
                <a:ea typeface="Arial"/>
                <a:cs typeface="Arial"/>
                <a:sym typeface="Arial"/>
              </a:rPr>
              <a:t>    b = intercept</a:t>
            </a:r>
            <a:endParaRPr/>
          </a:p>
        </p:txBody>
      </p:sp>
      <p:sp>
        <p:nvSpPr>
          <p:cNvPr id="110" name="Google Shape;110;p4"/>
          <p:cNvSpPr txBox="1"/>
          <p:nvPr/>
        </p:nvSpPr>
        <p:spPr>
          <a:xfrm>
            <a:off x="4286986" y="3649864"/>
            <a:ext cx="3618027" cy="310854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Other standard ML models may have up to </a:t>
            </a:r>
            <a:r>
              <a:rPr lang="en-US" sz="1400" b="1" i="0" u="sng" strike="noStrike" cap="none">
                <a:solidFill>
                  <a:srgbClr val="00B050"/>
                </a:solidFill>
                <a:latin typeface="Arial"/>
                <a:ea typeface="Arial"/>
                <a:cs typeface="Arial"/>
                <a:sym typeface="Arial"/>
              </a:rPr>
              <a:t>1-2 thousand parameters</a:t>
            </a:r>
            <a:r>
              <a:rPr lang="en-US" sz="1400" b="1" i="0" u="none" strike="noStrike" cap="none">
                <a:solidFill>
                  <a:srgbClr val="00B05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Regression &amp; Classification</a:t>
            </a:r>
            <a:endParaRPr/>
          </a:p>
          <a:p>
            <a:pPr marL="0" marR="0" lvl="0" indent="0" algn="l" rtl="0">
              <a:lnSpc>
                <a:spcPct val="100000"/>
              </a:lnSpc>
              <a:spcBef>
                <a:spcPts val="0"/>
              </a:spcBef>
              <a:spcAft>
                <a:spcPts val="0"/>
              </a:spcAft>
              <a:buNone/>
            </a:pP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Classification - Logistic Regression</a:t>
            </a:r>
            <a:endParaRPr/>
          </a:p>
          <a:p>
            <a:pPr marL="0" marR="0" lvl="0" indent="0" algn="l" rtl="0">
              <a:lnSpc>
                <a:spcPct val="100000"/>
              </a:lnSpc>
              <a:spcBef>
                <a:spcPts val="0"/>
              </a:spcBef>
              <a:spcAft>
                <a:spcPts val="0"/>
              </a:spcAft>
              <a:buNone/>
            </a:pPr>
            <a:endParaRPr sz="1400" b="0" i="0" u="none" strike="noStrike" cap="none">
              <a:solidFill>
                <a:srgbClr val="00B05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Decision trees (Random Forest, XGBoost)</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Clustering (K-Means, ...)</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KNN (K-Nearest Neighbours)</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SVM (Support Vector Machines), </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PCA (Principal Component Analysis), </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LDA (Linear Discriminant Analysis), </a:t>
            </a:r>
            <a:endParaRPr/>
          </a:p>
          <a:p>
            <a:pPr marL="0" marR="0" lvl="0" indent="0" algn="l" rtl="0">
              <a:lnSpc>
                <a:spcPct val="100000"/>
              </a:lnSpc>
              <a:spcBef>
                <a:spcPts val="0"/>
              </a:spcBef>
              <a:spcAft>
                <a:spcPts val="0"/>
              </a:spcAft>
              <a:buNone/>
            </a:pPr>
            <a:r>
              <a:rPr lang="en-US" sz="1400" b="0" i="0" u="none" strike="noStrike" cap="none">
                <a:solidFill>
                  <a:srgbClr val="00B050"/>
                </a:solidFill>
                <a:latin typeface="Arial"/>
                <a:ea typeface="Arial"/>
                <a:cs typeface="Arial"/>
                <a:sym typeface="Arial"/>
              </a:rPr>
              <a:t>etc.</a:t>
            </a:r>
            <a:endParaRPr/>
          </a:p>
        </p:txBody>
      </p:sp>
      <p:pic>
        <p:nvPicPr>
          <p:cNvPr id="111" name="Google Shape;111;p4"/>
          <p:cNvPicPr preferRelativeResize="0"/>
          <p:nvPr/>
        </p:nvPicPr>
        <p:blipFill rotWithShape="1">
          <a:blip r:embed="rId4">
            <a:alphaModFix/>
          </a:blip>
          <a:srcRect/>
          <a:stretch/>
        </p:blipFill>
        <p:spPr>
          <a:xfrm>
            <a:off x="8521455" y="457559"/>
            <a:ext cx="3158404" cy="1850627"/>
          </a:xfrm>
          <a:prstGeom prst="rect">
            <a:avLst/>
          </a:prstGeom>
          <a:noFill/>
          <a:ln>
            <a:noFill/>
          </a:ln>
        </p:spPr>
      </p:pic>
      <p:sp>
        <p:nvSpPr>
          <p:cNvPr id="112" name="Google Shape;112;p4"/>
          <p:cNvSpPr txBox="1"/>
          <p:nvPr/>
        </p:nvSpPr>
        <p:spPr>
          <a:xfrm>
            <a:off x="8009315" y="3828563"/>
            <a:ext cx="4182684"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Typical example - classification – dog or cat. </a:t>
            </a:r>
            <a:br>
              <a:rPr lang="en-US" sz="1400" b="0" i="0" u="none" strike="noStrike" cap="none">
                <a:solidFill>
                  <a:srgbClr val="FF0000"/>
                </a:solidFill>
                <a:latin typeface="Arial"/>
                <a:ea typeface="Arial"/>
                <a:cs typeface="Arial"/>
                <a:sym typeface="Arial"/>
              </a:rPr>
            </a:br>
            <a:r>
              <a:rPr lang="en-US" sz="1400" b="0" i="0" u="none" strike="noStrike" cap="none">
                <a:solidFill>
                  <a:srgbClr val="FF0000"/>
                </a:solidFill>
                <a:latin typeface="Arial"/>
                <a:ea typeface="Arial"/>
                <a:cs typeface="Arial"/>
                <a:sym typeface="Arial"/>
              </a:rPr>
              <a:t>CNN model (Convolutional Neural Network)</a:t>
            </a:r>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may have millions of parameters. </a:t>
            </a:r>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Deep learning text (NLP) models may have up to </a:t>
            </a:r>
            <a:r>
              <a:rPr lang="en-US" sz="1400" b="1" i="0" u="sng" strike="noStrike" cap="none">
                <a:solidFill>
                  <a:srgbClr val="FF0000"/>
                </a:solidFill>
                <a:latin typeface="Arial"/>
                <a:ea typeface="Arial"/>
                <a:cs typeface="Arial"/>
                <a:sym typeface="Arial"/>
              </a:rPr>
              <a:t>175 Bln parameters</a:t>
            </a:r>
            <a:r>
              <a:rPr lang="en-US" sz="1400" b="0" i="0" u="none" strike="noStrike" cap="none">
                <a:solidFill>
                  <a:srgbClr val="FF0000"/>
                </a:solidFill>
                <a:latin typeface="Arial"/>
                <a:ea typeface="Arial"/>
                <a:cs typeface="Arial"/>
                <a:sym typeface="Arial"/>
              </a:rPr>
              <a:t>.</a:t>
            </a:r>
            <a:endParaRPr/>
          </a:p>
          <a:p>
            <a:pPr marL="0" marR="0" lvl="0" indent="0" algn="l"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Some applications:</a:t>
            </a:r>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Recognizing images, music, speech</a:t>
            </a:r>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NLP = Natural Language Processing</a:t>
            </a:r>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Machine Translation</a:t>
            </a:r>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supervised, unsupervised, reinforcement learning</a:t>
            </a:r>
            <a:endParaRPr/>
          </a:p>
          <a:p>
            <a:pPr marL="0" marR="0" lvl="0" indent="0" algn="l" rtl="0">
              <a:lnSpc>
                <a:spcPct val="100000"/>
              </a:lnSpc>
              <a:spcBef>
                <a:spcPts val="0"/>
              </a:spcBef>
              <a:spcAft>
                <a:spcPts val="0"/>
              </a:spcAft>
              <a:buNone/>
            </a:pPr>
            <a:r>
              <a:rPr lang="en-US" sz="1400" b="0" i="0" u="none" strike="noStrike" cap="none">
                <a:solidFill>
                  <a:srgbClr val="FF0000"/>
                </a:solidFill>
                <a:latin typeface="Arial"/>
                <a:ea typeface="Arial"/>
                <a:cs typeface="Arial"/>
                <a:sym typeface="Arial"/>
              </a:rPr>
              <a:t>Generative Models (GANs)</a:t>
            </a:r>
            <a:endParaRPr/>
          </a:p>
        </p:txBody>
      </p:sp>
      <p:pic>
        <p:nvPicPr>
          <p:cNvPr id="113" name="Google Shape;113;p4"/>
          <p:cNvPicPr preferRelativeResize="0"/>
          <p:nvPr/>
        </p:nvPicPr>
        <p:blipFill rotWithShape="1">
          <a:blip r:embed="rId5">
            <a:alphaModFix/>
          </a:blip>
          <a:srcRect/>
          <a:stretch/>
        </p:blipFill>
        <p:spPr>
          <a:xfrm>
            <a:off x="4425304" y="1861445"/>
            <a:ext cx="3114748" cy="1611443"/>
          </a:xfrm>
          <a:prstGeom prst="rect">
            <a:avLst/>
          </a:prstGeom>
          <a:noFill/>
          <a:ln>
            <a:noFill/>
          </a:ln>
        </p:spPr>
      </p:pic>
      <p:sp>
        <p:nvSpPr>
          <p:cNvPr id="114" name="Google Shape;114;p4"/>
          <p:cNvSpPr txBox="1"/>
          <p:nvPr/>
        </p:nvSpPr>
        <p:spPr>
          <a:xfrm>
            <a:off x="106926" y="2562358"/>
            <a:ext cx="25286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B0F0"/>
                </a:solidFill>
                <a:latin typeface="Arial"/>
                <a:ea typeface="Arial"/>
                <a:cs typeface="Arial"/>
                <a:sym typeface="Arial"/>
              </a:rPr>
              <a:t>Simple Analytics</a:t>
            </a:r>
            <a:endParaRPr/>
          </a:p>
        </p:txBody>
      </p:sp>
      <p:sp>
        <p:nvSpPr>
          <p:cNvPr id="115" name="Google Shape;115;p4"/>
          <p:cNvSpPr txBox="1"/>
          <p:nvPr/>
        </p:nvSpPr>
        <p:spPr>
          <a:xfrm>
            <a:off x="4602992" y="1598303"/>
            <a:ext cx="25286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B050"/>
                </a:solidFill>
                <a:latin typeface="Arial"/>
                <a:ea typeface="Arial"/>
                <a:cs typeface="Arial"/>
                <a:sym typeface="Arial"/>
              </a:rPr>
              <a:t>Standard ML</a:t>
            </a:r>
            <a:endParaRPr/>
          </a:p>
        </p:txBody>
      </p:sp>
      <p:sp>
        <p:nvSpPr>
          <p:cNvPr id="116" name="Google Shape;116;p4"/>
          <p:cNvSpPr txBox="1"/>
          <p:nvPr/>
        </p:nvSpPr>
        <p:spPr>
          <a:xfrm>
            <a:off x="8521456" y="51174"/>
            <a:ext cx="315840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Neural Networks (Deep Learning)</a:t>
            </a:r>
            <a:endParaRPr/>
          </a:p>
        </p:txBody>
      </p:sp>
      <p:pic>
        <p:nvPicPr>
          <p:cNvPr id="117" name="Google Shape;117;p4"/>
          <p:cNvPicPr preferRelativeResize="0"/>
          <p:nvPr/>
        </p:nvPicPr>
        <p:blipFill rotWithShape="1">
          <a:blip r:embed="rId6">
            <a:alphaModFix/>
          </a:blip>
          <a:srcRect/>
          <a:stretch/>
        </p:blipFill>
        <p:spPr>
          <a:xfrm>
            <a:off x="8277040" y="2282151"/>
            <a:ext cx="3647234" cy="1367713"/>
          </a:xfrm>
          <a:prstGeom prst="rect">
            <a:avLst/>
          </a:prstGeom>
          <a:noFill/>
          <a:ln>
            <a:noFill/>
          </a:ln>
        </p:spPr>
      </p:pic>
      <p:cxnSp>
        <p:nvCxnSpPr>
          <p:cNvPr id="2" name="Straight Connector 1">
            <a:extLst>
              <a:ext uri="{FF2B5EF4-FFF2-40B4-BE49-F238E27FC236}">
                <a16:creationId xmlns:a16="http://schemas.microsoft.com/office/drawing/2014/main" id="{67383861-060D-95FB-E02C-341BC7E8AB3D}"/>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5"/>
          <p:cNvPicPr preferRelativeResize="0"/>
          <p:nvPr/>
        </p:nvPicPr>
        <p:blipFill rotWithShape="1">
          <a:blip r:embed="rId3">
            <a:alphaModFix/>
          </a:blip>
          <a:srcRect/>
          <a:stretch/>
        </p:blipFill>
        <p:spPr>
          <a:xfrm>
            <a:off x="6429783" y="4773402"/>
            <a:ext cx="2860314" cy="1888144"/>
          </a:xfrm>
          <a:prstGeom prst="rect">
            <a:avLst/>
          </a:prstGeom>
          <a:noFill/>
          <a:ln>
            <a:noFill/>
          </a:ln>
        </p:spPr>
      </p:pic>
      <p:sp>
        <p:nvSpPr>
          <p:cNvPr id="123" name="Google Shape;123;p5"/>
          <p:cNvSpPr txBox="1"/>
          <p:nvPr/>
        </p:nvSpPr>
        <p:spPr>
          <a:xfrm>
            <a:off x="2088806" y="228991"/>
            <a:ext cx="6513249"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600" b="1" i="0" u="none" strike="noStrike" cap="none">
                <a:solidFill>
                  <a:srgbClr val="00B0F0"/>
                </a:solidFill>
                <a:latin typeface="Arial"/>
                <a:ea typeface="Arial"/>
                <a:cs typeface="Arial"/>
                <a:sym typeface="Arial"/>
              </a:rPr>
              <a:t>Four Most Common </a:t>
            </a:r>
            <a:endParaRPr/>
          </a:p>
          <a:p>
            <a:pPr marL="0" marR="0" lvl="0" indent="0" algn="ctr" rtl="0">
              <a:lnSpc>
                <a:spcPct val="100000"/>
              </a:lnSpc>
              <a:spcBef>
                <a:spcPts val="0"/>
              </a:spcBef>
              <a:spcAft>
                <a:spcPts val="0"/>
              </a:spcAft>
              <a:buNone/>
            </a:pPr>
            <a:r>
              <a:rPr lang="en-US" sz="3600" b="1" i="0" u="none" strike="noStrike" cap="none">
                <a:solidFill>
                  <a:srgbClr val="00B0F0"/>
                </a:solidFill>
                <a:latin typeface="Arial"/>
                <a:ea typeface="Arial"/>
                <a:cs typeface="Arial"/>
                <a:sym typeface="Arial"/>
              </a:rPr>
              <a:t>"Classical" ML Algorithms </a:t>
            </a:r>
            <a:endParaRPr/>
          </a:p>
        </p:txBody>
      </p:sp>
      <p:sp>
        <p:nvSpPr>
          <p:cNvPr id="124" name="Google Shape;124;p5"/>
          <p:cNvSpPr txBox="1"/>
          <p:nvPr/>
        </p:nvSpPr>
        <p:spPr>
          <a:xfrm>
            <a:off x="7070675" y="4372635"/>
            <a:ext cx="22831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B050"/>
                </a:solidFill>
                <a:latin typeface="Arial"/>
                <a:ea typeface="Arial"/>
                <a:cs typeface="Arial"/>
                <a:sym typeface="Arial"/>
              </a:rPr>
              <a:t>Forecasting</a:t>
            </a:r>
            <a:endParaRPr/>
          </a:p>
        </p:txBody>
      </p:sp>
      <p:pic>
        <p:nvPicPr>
          <p:cNvPr id="125" name="Google Shape;125;p5"/>
          <p:cNvPicPr preferRelativeResize="0"/>
          <p:nvPr/>
        </p:nvPicPr>
        <p:blipFill rotWithShape="1">
          <a:blip r:embed="rId4">
            <a:alphaModFix/>
          </a:blip>
          <a:srcRect/>
          <a:stretch/>
        </p:blipFill>
        <p:spPr>
          <a:xfrm>
            <a:off x="2165359" y="4831908"/>
            <a:ext cx="1319135" cy="1678899"/>
          </a:xfrm>
          <a:prstGeom prst="rect">
            <a:avLst/>
          </a:prstGeom>
          <a:noFill/>
          <a:ln>
            <a:noFill/>
          </a:ln>
        </p:spPr>
      </p:pic>
      <p:sp>
        <p:nvSpPr>
          <p:cNvPr id="126" name="Google Shape;126;p5"/>
          <p:cNvSpPr txBox="1"/>
          <p:nvPr/>
        </p:nvSpPr>
        <p:spPr>
          <a:xfrm>
            <a:off x="1813754" y="4372635"/>
            <a:ext cx="2505665"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B050"/>
                </a:solidFill>
                <a:latin typeface="Arial"/>
                <a:ea typeface="Arial"/>
                <a:cs typeface="Arial"/>
                <a:sym typeface="Arial"/>
              </a:rPr>
              <a:t>Anomaly Detection</a:t>
            </a:r>
            <a:endParaRPr/>
          </a:p>
        </p:txBody>
      </p:sp>
      <p:pic>
        <p:nvPicPr>
          <p:cNvPr id="127" name="Google Shape;127;p5"/>
          <p:cNvPicPr preferRelativeResize="0"/>
          <p:nvPr/>
        </p:nvPicPr>
        <p:blipFill rotWithShape="1">
          <a:blip r:embed="rId5">
            <a:alphaModFix/>
          </a:blip>
          <a:srcRect/>
          <a:stretch/>
        </p:blipFill>
        <p:spPr>
          <a:xfrm>
            <a:off x="2089801" y="2340985"/>
            <a:ext cx="2033332" cy="1345388"/>
          </a:xfrm>
          <a:prstGeom prst="rect">
            <a:avLst/>
          </a:prstGeom>
          <a:noFill/>
          <a:ln>
            <a:noFill/>
          </a:ln>
        </p:spPr>
      </p:pic>
      <p:pic>
        <p:nvPicPr>
          <p:cNvPr id="128" name="Google Shape;128;p5"/>
          <p:cNvPicPr preferRelativeResize="0"/>
          <p:nvPr/>
        </p:nvPicPr>
        <p:blipFill rotWithShape="1">
          <a:blip r:embed="rId6">
            <a:alphaModFix/>
          </a:blip>
          <a:srcRect/>
          <a:stretch/>
        </p:blipFill>
        <p:spPr>
          <a:xfrm>
            <a:off x="6903521" y="2275485"/>
            <a:ext cx="1572425" cy="1474148"/>
          </a:xfrm>
          <a:prstGeom prst="rect">
            <a:avLst/>
          </a:prstGeom>
          <a:noFill/>
          <a:ln>
            <a:noFill/>
          </a:ln>
        </p:spPr>
      </p:pic>
      <p:sp>
        <p:nvSpPr>
          <p:cNvPr id="129" name="Google Shape;129;p5"/>
          <p:cNvSpPr txBox="1"/>
          <p:nvPr/>
        </p:nvSpPr>
        <p:spPr>
          <a:xfrm>
            <a:off x="2088806" y="1709553"/>
            <a:ext cx="154879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B050"/>
                </a:solidFill>
                <a:latin typeface="Arial"/>
                <a:ea typeface="Arial"/>
                <a:cs typeface="Arial"/>
                <a:sym typeface="Arial"/>
              </a:rPr>
              <a:t>Regression</a:t>
            </a:r>
            <a:endParaRPr/>
          </a:p>
        </p:txBody>
      </p:sp>
      <p:sp>
        <p:nvSpPr>
          <p:cNvPr id="130" name="Google Shape;130;p5"/>
          <p:cNvSpPr txBox="1"/>
          <p:nvPr/>
        </p:nvSpPr>
        <p:spPr>
          <a:xfrm>
            <a:off x="6903521" y="1705728"/>
            <a:ext cx="1859763"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rgbClr val="00B050"/>
                </a:solidFill>
                <a:latin typeface="Arial"/>
                <a:ea typeface="Arial"/>
                <a:cs typeface="Arial"/>
                <a:sym typeface="Arial"/>
              </a:rPr>
              <a:t>Classification</a:t>
            </a:r>
            <a:endParaRPr/>
          </a:p>
        </p:txBody>
      </p:sp>
      <p:cxnSp>
        <p:nvCxnSpPr>
          <p:cNvPr id="2" name="Straight Connector 1">
            <a:extLst>
              <a:ext uri="{FF2B5EF4-FFF2-40B4-BE49-F238E27FC236}">
                <a16:creationId xmlns:a16="http://schemas.microsoft.com/office/drawing/2014/main" id="{FDC92F7A-AB5D-8D53-6F07-D08ADC83CBDF}"/>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6"/>
          <p:cNvSpPr txBox="1"/>
          <p:nvPr/>
        </p:nvSpPr>
        <p:spPr>
          <a:xfrm>
            <a:off x="104932" y="134911"/>
            <a:ext cx="679054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Most Common "Classical" Algorithms </a:t>
            </a:r>
            <a:endParaRPr/>
          </a:p>
        </p:txBody>
      </p:sp>
      <p:sp>
        <p:nvSpPr>
          <p:cNvPr id="136" name="Google Shape;136;p6"/>
          <p:cNvSpPr txBox="1"/>
          <p:nvPr/>
        </p:nvSpPr>
        <p:spPr>
          <a:xfrm>
            <a:off x="1675673" y="1674125"/>
            <a:ext cx="8289560" cy="37856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a:solidFill>
                  <a:srgbClr val="00B050"/>
                </a:solidFill>
                <a:latin typeface="Arial"/>
                <a:ea typeface="Arial"/>
                <a:cs typeface="Arial"/>
                <a:sym typeface="Arial"/>
              </a:rPr>
              <a:t>Regression &amp; Classification</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Regression – draw line through points</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Classification – find to which class the data point belongs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a:solidFill>
                  <a:srgbClr val="00B050"/>
                </a:solidFill>
                <a:latin typeface="Arial"/>
                <a:ea typeface="Arial"/>
                <a:cs typeface="Arial"/>
                <a:sym typeface="Arial"/>
              </a:rPr>
              <a:t>Supervised vs unsupervised</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Supervised – data is "labeled" (cat or dog, bought or not,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Unsupervised – we need to find order in data </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(Clustering, Principal Component Analysis, etc.)</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a:solidFill>
                  <a:srgbClr val="00B050"/>
                </a:solidFill>
                <a:latin typeface="Arial"/>
                <a:ea typeface="Arial"/>
                <a:cs typeface="Arial"/>
                <a:sym typeface="Arial"/>
              </a:rPr>
              <a:t>Predictive Analytics</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Regression</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Classification (this type of prospects buy with 70% probability)</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Recommendations (Collaborative Filtering – people who bought this also bought that)</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  - Time Series Forecasting with seasonality and trend</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800"/>
              <a:buFont typeface="Arial"/>
              <a:buChar char="•"/>
            </a:pPr>
            <a:r>
              <a:rPr lang="en-US" sz="1800" b="1" i="0" u="none" strike="noStrike" cap="none">
                <a:solidFill>
                  <a:srgbClr val="00B050"/>
                </a:solidFill>
                <a:latin typeface="Arial"/>
                <a:ea typeface="Arial"/>
                <a:cs typeface="Arial"/>
                <a:sym typeface="Arial"/>
              </a:rPr>
              <a:t>Anomaly Detection</a:t>
            </a:r>
            <a:r>
              <a:rPr lang="en-US" sz="1400" b="0" i="0" u="none" strike="noStrike" cap="none">
                <a:solidFill>
                  <a:srgbClr val="000000"/>
                </a:solidFill>
                <a:latin typeface="Arial"/>
                <a:ea typeface="Arial"/>
                <a:cs typeface="Arial"/>
                <a:sym typeface="Arial"/>
              </a:rPr>
              <a:t> (how far the event from the mean)</a:t>
            </a:r>
            <a:endParaRPr/>
          </a:p>
        </p:txBody>
      </p:sp>
      <p:cxnSp>
        <p:nvCxnSpPr>
          <p:cNvPr id="2" name="Straight Connector 1">
            <a:extLst>
              <a:ext uri="{FF2B5EF4-FFF2-40B4-BE49-F238E27FC236}">
                <a16:creationId xmlns:a16="http://schemas.microsoft.com/office/drawing/2014/main" id="{EF5CCAA6-1CAF-3435-10F1-2E0C8CA287A1}"/>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7"/>
          <p:cNvSpPr txBox="1"/>
          <p:nvPr/>
        </p:nvSpPr>
        <p:spPr>
          <a:xfrm>
            <a:off x="106926" y="50168"/>
            <a:ext cx="4870188" cy="5539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Arial"/>
                <a:ea typeface="Arial"/>
                <a:cs typeface="Arial"/>
                <a:sym typeface="Arial"/>
              </a:rPr>
              <a:t>Model – Linear Regression</a:t>
            </a:r>
            <a:endParaRPr sz="2400" b="0" i="0" u="none" strike="noStrike" cap="none">
              <a:solidFill>
                <a:schemeClr val="dk1"/>
              </a:solidFill>
              <a:latin typeface="Arial"/>
              <a:ea typeface="Arial"/>
              <a:cs typeface="Arial"/>
              <a:sym typeface="Arial"/>
            </a:endParaRPr>
          </a:p>
        </p:txBody>
      </p:sp>
      <p:pic>
        <p:nvPicPr>
          <p:cNvPr id="143" name="Google Shape;143;p7"/>
          <p:cNvPicPr preferRelativeResize="0"/>
          <p:nvPr/>
        </p:nvPicPr>
        <p:blipFill rotWithShape="1">
          <a:blip r:embed="rId3">
            <a:alphaModFix/>
          </a:blip>
          <a:srcRect/>
          <a:stretch/>
        </p:blipFill>
        <p:spPr>
          <a:xfrm>
            <a:off x="106926" y="617126"/>
            <a:ext cx="3618027" cy="2393928"/>
          </a:xfrm>
          <a:prstGeom prst="rect">
            <a:avLst/>
          </a:prstGeom>
          <a:noFill/>
          <a:ln>
            <a:noFill/>
          </a:ln>
        </p:spPr>
      </p:pic>
      <p:sp>
        <p:nvSpPr>
          <p:cNvPr id="144" name="Google Shape;144;p7"/>
          <p:cNvSpPr txBox="1"/>
          <p:nvPr/>
        </p:nvSpPr>
        <p:spPr>
          <a:xfrm>
            <a:off x="106926" y="3042996"/>
            <a:ext cx="462712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Linear Regression  y = f(x) = ax + b</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Model uses only two numbers: a = slope, b = intercept</a:t>
            </a:r>
            <a:endParaRPr/>
          </a:p>
        </p:txBody>
      </p:sp>
      <p:sp>
        <p:nvSpPr>
          <p:cNvPr id="145" name="Google Shape;145;p7"/>
          <p:cNvSpPr txBox="1"/>
          <p:nvPr/>
        </p:nvSpPr>
        <p:spPr>
          <a:xfrm>
            <a:off x="5935860" y="93863"/>
            <a:ext cx="6173488" cy="300082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rng = np.random.RandomState(seed=None)</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x = 10 * rng.rand(50)                </a:t>
            </a:r>
            <a:r>
              <a:rPr lang="en-US" sz="1050" b="0" i="0" u="none" strike="noStrike" cap="none">
                <a:solidFill>
                  <a:srgbClr val="00B050"/>
                </a:solidFill>
                <a:latin typeface="Arial"/>
                <a:ea typeface="Arial"/>
                <a:cs typeface="Arial"/>
                <a:sym typeface="Arial"/>
              </a:rPr>
              <a:t># 50 random numbers in [0,10] </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y = 2 * x - 5 + rng.randn(50)        </a:t>
            </a:r>
            <a:r>
              <a:rPr lang="en-US" sz="1050" b="0" i="0" u="none" strike="noStrike" cap="none">
                <a:solidFill>
                  <a:srgbClr val="00B050"/>
                </a:solidFill>
                <a:latin typeface="Arial"/>
                <a:ea typeface="Arial"/>
                <a:cs typeface="Arial"/>
                <a:sym typeface="Arial"/>
              </a:rPr>
              <a:t># 50 numbers between [-5, 15] </a:t>
            </a:r>
            <a:endParaRPr/>
          </a:p>
          <a:p>
            <a:pPr marL="0" marR="0" lvl="0" indent="0" algn="l" rtl="0">
              <a:lnSpc>
                <a:spcPct val="100000"/>
              </a:lnSpc>
              <a:spcBef>
                <a:spcPts val="0"/>
              </a:spcBef>
              <a:spcAft>
                <a:spcPts val="0"/>
              </a:spcAft>
              <a:buNone/>
            </a:pPr>
            <a:endParaRPr sz="105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1050" b="1" i="0" u="none" strike="noStrike" cap="none">
                <a:solidFill>
                  <a:srgbClr val="0070C0"/>
                </a:solidFill>
                <a:latin typeface="Arial"/>
                <a:ea typeface="Arial"/>
                <a:cs typeface="Arial"/>
                <a:sym typeface="Arial"/>
              </a:rPr>
              <a:t>from sklearn.linear_model import LinearRegression</a:t>
            </a:r>
            <a:endParaRPr/>
          </a:p>
          <a:p>
            <a:pPr marL="0" marR="0" lvl="0" indent="0" algn="l" rtl="0">
              <a:lnSpc>
                <a:spcPct val="100000"/>
              </a:lnSpc>
              <a:spcBef>
                <a:spcPts val="0"/>
              </a:spcBef>
              <a:spcAft>
                <a:spcPts val="0"/>
              </a:spcAft>
              <a:buNone/>
            </a:pPr>
            <a:r>
              <a:rPr lang="en-US" sz="1050" b="0" i="0" u="none" strike="noStrike" cap="none">
                <a:solidFill>
                  <a:srgbClr val="FF0000"/>
                </a:solidFill>
                <a:latin typeface="Arial"/>
                <a:ea typeface="Arial"/>
                <a:cs typeface="Arial"/>
                <a:sym typeface="Arial"/>
              </a:rPr>
              <a:t>model = LinearRegression(fit_intercept=True)</a:t>
            </a:r>
            <a:endParaRPr/>
          </a:p>
          <a:p>
            <a:pPr marL="0" marR="0" lvl="0" indent="0" algn="l" rtl="0">
              <a:lnSpc>
                <a:spcPct val="100000"/>
              </a:lnSpc>
              <a:spcBef>
                <a:spcPts val="0"/>
              </a:spcBef>
              <a:spcAft>
                <a:spcPts val="0"/>
              </a:spcAft>
              <a:buNone/>
            </a:pPr>
            <a:r>
              <a:rPr lang="en-US" sz="1050" b="1" i="0" u="none" strike="noStrike" cap="none">
                <a:solidFill>
                  <a:srgbClr val="FF0000"/>
                </a:solidFill>
                <a:latin typeface="Arial"/>
                <a:ea typeface="Arial"/>
                <a:cs typeface="Arial"/>
                <a:sym typeface="Arial"/>
              </a:rPr>
              <a:t>model.fit</a:t>
            </a:r>
            <a:r>
              <a:rPr lang="en-US" sz="1050" b="0" i="0" u="none" strike="noStrike" cap="none">
                <a:solidFill>
                  <a:srgbClr val="0070C0"/>
                </a:solidFill>
                <a:latin typeface="Arial"/>
                <a:ea typeface="Arial"/>
                <a:cs typeface="Arial"/>
                <a:sym typeface="Arial"/>
              </a:rPr>
              <a:t>(</a:t>
            </a:r>
            <a:r>
              <a:rPr lang="en-US" sz="1050" b="1" i="0" u="none" strike="noStrike" cap="none">
                <a:solidFill>
                  <a:srgbClr val="FF0000"/>
                </a:solidFill>
                <a:latin typeface="Arial"/>
                <a:ea typeface="Arial"/>
                <a:cs typeface="Arial"/>
                <a:sym typeface="Arial"/>
              </a:rPr>
              <a:t>x</a:t>
            </a:r>
            <a:r>
              <a:rPr lang="en-US" sz="1050" b="0" i="0" u="none" strike="noStrike" cap="none">
                <a:solidFill>
                  <a:srgbClr val="0070C0"/>
                </a:solidFill>
                <a:latin typeface="Arial"/>
                <a:ea typeface="Arial"/>
                <a:cs typeface="Arial"/>
                <a:sym typeface="Arial"/>
              </a:rPr>
              <a:t>[:, np.newaxis], </a:t>
            </a:r>
            <a:r>
              <a:rPr lang="en-US" sz="1050" b="1" i="0" u="none" strike="noStrike" cap="none">
                <a:solidFill>
                  <a:srgbClr val="FF0000"/>
                </a:solidFill>
                <a:latin typeface="Arial"/>
                <a:ea typeface="Arial"/>
                <a:cs typeface="Arial"/>
                <a:sym typeface="Arial"/>
              </a:rPr>
              <a:t>y</a:t>
            </a:r>
            <a:r>
              <a:rPr lang="en-US" sz="1050" b="0" i="0" u="none" strike="noStrike" cap="none">
                <a:solidFill>
                  <a:srgbClr val="0070C0"/>
                </a:solidFill>
                <a:latin typeface="Arial"/>
                <a:ea typeface="Arial"/>
                <a:cs typeface="Arial"/>
                <a:sym typeface="Arial"/>
              </a:rPr>
              <a:t>)   </a:t>
            </a:r>
            <a:r>
              <a:rPr lang="en-US" sz="1050" b="0" i="0" u="none" strike="noStrike" cap="none">
                <a:solidFill>
                  <a:srgbClr val="00B050"/>
                </a:solidFill>
                <a:latin typeface="Arial"/>
                <a:ea typeface="Arial"/>
                <a:cs typeface="Arial"/>
                <a:sym typeface="Arial"/>
              </a:rPr>
              <a:t># here x - one or more columns, y - row</a:t>
            </a:r>
            <a:endParaRPr/>
          </a:p>
          <a:p>
            <a:pPr marL="0" marR="0" lvl="0" indent="0" algn="l" rtl="0">
              <a:lnSpc>
                <a:spcPct val="100000"/>
              </a:lnSpc>
              <a:spcBef>
                <a:spcPts val="0"/>
              </a:spcBef>
              <a:spcAft>
                <a:spcPts val="0"/>
              </a:spcAft>
              <a:buNone/>
            </a:pPr>
            <a:endParaRPr sz="105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1050" b="0" i="0" u="none" strike="noStrike" cap="none">
                <a:solidFill>
                  <a:srgbClr val="00B050"/>
                </a:solidFill>
                <a:latin typeface="Arial"/>
                <a:ea typeface="Arial"/>
                <a:cs typeface="Arial"/>
                <a:sym typeface="Arial"/>
              </a:rPr>
              <a:t># show the model line:</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xt = np.linspace(0, 10, 1000)</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yt = </a:t>
            </a:r>
            <a:r>
              <a:rPr lang="en-US" sz="1050" b="1" i="0" u="none" strike="noStrike" cap="none">
                <a:solidFill>
                  <a:srgbClr val="FF0000"/>
                </a:solidFill>
                <a:latin typeface="Arial"/>
                <a:ea typeface="Arial"/>
                <a:cs typeface="Arial"/>
                <a:sym typeface="Arial"/>
              </a:rPr>
              <a:t>model.predict</a:t>
            </a:r>
            <a:r>
              <a:rPr lang="en-US" sz="1050" b="0" i="0" u="none" strike="noStrike" cap="none">
                <a:solidFill>
                  <a:srgbClr val="0070C0"/>
                </a:solidFill>
                <a:latin typeface="Arial"/>
                <a:ea typeface="Arial"/>
                <a:cs typeface="Arial"/>
                <a:sym typeface="Arial"/>
              </a:rPr>
              <a:t>(</a:t>
            </a:r>
            <a:r>
              <a:rPr lang="en-US" sz="1050" b="1" i="0" u="none" strike="noStrike" cap="none">
                <a:solidFill>
                  <a:srgbClr val="FF0000"/>
                </a:solidFill>
                <a:latin typeface="Arial"/>
                <a:ea typeface="Arial"/>
                <a:cs typeface="Arial"/>
                <a:sym typeface="Arial"/>
              </a:rPr>
              <a:t>xt</a:t>
            </a:r>
            <a:r>
              <a:rPr lang="en-US" sz="1050" b="0" i="0" u="none" strike="noStrike" cap="none">
                <a:solidFill>
                  <a:srgbClr val="0070C0"/>
                </a:solidFill>
                <a:latin typeface="Arial"/>
                <a:ea typeface="Arial"/>
                <a:cs typeface="Arial"/>
                <a:sym typeface="Arial"/>
              </a:rPr>
              <a:t>[:, np.newaxis]) </a:t>
            </a:r>
            <a:r>
              <a:rPr lang="en-US" sz="1050" b="0" i="0" u="none" strike="noStrike" cap="none">
                <a:solidFill>
                  <a:srgbClr val="00B050"/>
                </a:solidFill>
                <a:latin typeface="Arial"/>
                <a:ea typeface="Arial"/>
                <a:cs typeface="Arial"/>
                <a:sym typeface="Arial"/>
              </a:rPr>
              <a:t># this will draw a line</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yp = </a:t>
            </a:r>
            <a:r>
              <a:rPr lang="en-US" sz="1050" b="1" i="0" u="none" strike="noStrike" cap="none">
                <a:solidFill>
                  <a:srgbClr val="FF0000"/>
                </a:solidFill>
                <a:latin typeface="Arial"/>
                <a:ea typeface="Arial"/>
                <a:cs typeface="Arial"/>
                <a:sym typeface="Arial"/>
              </a:rPr>
              <a:t>model.predict</a:t>
            </a:r>
            <a:r>
              <a:rPr lang="en-US" sz="1050" b="0" i="0" u="none" strike="noStrike" cap="none">
                <a:solidFill>
                  <a:srgbClr val="0070C0"/>
                </a:solidFill>
                <a:latin typeface="Arial"/>
                <a:ea typeface="Arial"/>
                <a:cs typeface="Arial"/>
                <a:sym typeface="Arial"/>
              </a:rPr>
              <a:t>( </a:t>
            </a:r>
            <a:r>
              <a:rPr lang="en-US" sz="1050" b="1" i="0" u="none" strike="noStrike" cap="none">
                <a:solidFill>
                  <a:srgbClr val="FF0000"/>
                </a:solidFill>
                <a:latin typeface="Arial"/>
                <a:ea typeface="Arial"/>
                <a:cs typeface="Arial"/>
                <a:sym typeface="Arial"/>
              </a:rPr>
              <a:t>x</a:t>
            </a:r>
            <a:r>
              <a:rPr lang="en-US" sz="1050" b="0" i="0" u="none" strike="noStrike" cap="none">
                <a:solidFill>
                  <a:srgbClr val="0070C0"/>
                </a:solidFill>
                <a:latin typeface="Arial"/>
                <a:ea typeface="Arial"/>
                <a:cs typeface="Arial"/>
                <a:sym typeface="Arial"/>
              </a:rPr>
              <a:t>[:, np.newaxis])</a:t>
            </a:r>
            <a:endParaRPr/>
          </a:p>
          <a:p>
            <a:pPr marL="0" marR="0" lvl="0" indent="0" algn="l" rtl="0">
              <a:lnSpc>
                <a:spcPct val="100000"/>
              </a:lnSpc>
              <a:spcBef>
                <a:spcPts val="0"/>
              </a:spcBef>
              <a:spcAft>
                <a:spcPts val="0"/>
              </a:spcAft>
              <a:buNone/>
            </a:pPr>
            <a:endParaRPr sz="1050" b="0" i="0" u="none" strike="noStrike" cap="none">
              <a:solidFill>
                <a:srgbClr val="0070C0"/>
              </a:solidFill>
              <a:latin typeface="Arial"/>
              <a:ea typeface="Arial"/>
              <a:cs typeface="Arial"/>
              <a:sym typeface="Arial"/>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fig, ax = plt.subplots()</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_ = ax.scatter(x,   y, marker='.', color=</a:t>
            </a:r>
            <a:r>
              <a:rPr lang="en-US" sz="1050" b="1" i="0" u="none" strike="noStrike" cap="none">
                <a:solidFill>
                  <a:srgbClr val="0070C0"/>
                </a:solidFill>
                <a:latin typeface="Arial"/>
                <a:ea typeface="Arial"/>
                <a:cs typeface="Arial"/>
                <a:sym typeface="Arial"/>
              </a:rPr>
              <a:t>'blue</a:t>
            </a:r>
            <a:r>
              <a:rPr lang="en-US" sz="1050" b="0" i="0" u="none" strike="noStrike" cap="none">
                <a:solidFill>
                  <a:srgbClr val="0070C0"/>
                </a:solidFill>
                <a:latin typeface="Arial"/>
                <a:ea typeface="Arial"/>
                <a:cs typeface="Arial"/>
                <a:sym typeface="Arial"/>
              </a:rPr>
              <a:t>');  </a:t>
            </a:r>
            <a:r>
              <a:rPr lang="en-US" sz="1050" b="0" i="0" u="none" strike="noStrike" cap="none">
                <a:solidFill>
                  <a:srgbClr val="00B050"/>
                </a:solidFill>
                <a:latin typeface="Arial"/>
                <a:ea typeface="Arial"/>
                <a:cs typeface="Arial"/>
                <a:sym typeface="Arial"/>
              </a:rPr>
              <a:t># training data</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_ = ax.scatter(x,  yp, marker='.', color=</a:t>
            </a:r>
            <a:r>
              <a:rPr lang="en-US" sz="1050" b="1" i="0" u="none" strike="noStrike" cap="none">
                <a:solidFill>
                  <a:srgbClr val="0070C0"/>
                </a:solidFill>
                <a:latin typeface="Arial"/>
                <a:ea typeface="Arial"/>
                <a:cs typeface="Arial"/>
                <a:sym typeface="Arial"/>
              </a:rPr>
              <a:t>'</a:t>
            </a:r>
            <a:r>
              <a:rPr lang="en-US" sz="1050" b="1" i="0" u="none" strike="noStrike" cap="none">
                <a:solidFill>
                  <a:srgbClr val="FF0000"/>
                </a:solidFill>
                <a:latin typeface="Arial"/>
                <a:ea typeface="Arial"/>
                <a:cs typeface="Arial"/>
                <a:sym typeface="Arial"/>
              </a:rPr>
              <a:t>red</a:t>
            </a:r>
            <a:r>
              <a:rPr lang="en-US" sz="1050" b="0" i="0" u="none" strike="noStrike" cap="none">
                <a:solidFill>
                  <a:srgbClr val="0070C0"/>
                </a:solidFill>
                <a:latin typeface="Arial"/>
                <a:ea typeface="Arial"/>
                <a:cs typeface="Arial"/>
                <a:sym typeface="Arial"/>
              </a:rPr>
              <a:t>');   </a:t>
            </a:r>
            <a:r>
              <a:rPr lang="en-US" sz="1050" b="0" i="0" u="none" strike="noStrike" cap="none">
                <a:solidFill>
                  <a:srgbClr val="00B050"/>
                </a:solidFill>
                <a:latin typeface="Arial"/>
                <a:ea typeface="Arial"/>
                <a:cs typeface="Arial"/>
                <a:sym typeface="Arial"/>
              </a:rPr>
              <a:t># project on line</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_ = ax.plot.  (xt, yt,             color='green'); </a:t>
            </a:r>
            <a:r>
              <a:rPr lang="en-US" sz="1050" b="0" i="0" u="none" strike="noStrike" cap="none">
                <a:solidFill>
                  <a:srgbClr val="00B050"/>
                </a:solidFill>
                <a:latin typeface="Arial"/>
                <a:ea typeface="Arial"/>
                <a:cs typeface="Arial"/>
                <a:sym typeface="Arial"/>
              </a:rPr>
              <a:t># line</a:t>
            </a:r>
            <a:endParaRPr/>
          </a:p>
          <a:p>
            <a:pPr marL="0" marR="0" lvl="0" indent="0" algn="l" rtl="0">
              <a:lnSpc>
                <a:spcPct val="100000"/>
              </a:lnSpc>
              <a:spcBef>
                <a:spcPts val="0"/>
              </a:spcBef>
              <a:spcAft>
                <a:spcPts val="0"/>
              </a:spcAft>
              <a:buNone/>
            </a:pPr>
            <a:r>
              <a:rPr lang="en-US" sz="1050" b="0" i="0" u="none" strike="noStrike" cap="none">
                <a:solidFill>
                  <a:srgbClr val="0070C0"/>
                </a:solidFill>
                <a:latin typeface="Arial"/>
                <a:ea typeface="Arial"/>
                <a:cs typeface="Arial"/>
                <a:sym typeface="Arial"/>
              </a:rPr>
              <a:t>_ = plt.show();</a:t>
            </a:r>
            <a:endParaRPr/>
          </a:p>
        </p:txBody>
      </p:sp>
      <p:pic>
        <p:nvPicPr>
          <p:cNvPr id="146" name="Google Shape;146;p7"/>
          <p:cNvPicPr preferRelativeResize="0"/>
          <p:nvPr/>
        </p:nvPicPr>
        <p:blipFill rotWithShape="1">
          <a:blip r:embed="rId4">
            <a:alphaModFix/>
          </a:blip>
          <a:srcRect/>
          <a:stretch/>
        </p:blipFill>
        <p:spPr>
          <a:xfrm>
            <a:off x="6943239" y="3503017"/>
            <a:ext cx="3208151" cy="3124551"/>
          </a:xfrm>
          <a:prstGeom prst="rect">
            <a:avLst/>
          </a:prstGeom>
          <a:noFill/>
          <a:ln>
            <a:noFill/>
          </a:ln>
        </p:spPr>
      </p:pic>
      <p:sp>
        <p:nvSpPr>
          <p:cNvPr id="147" name="Google Shape;147;p7"/>
          <p:cNvSpPr txBox="1"/>
          <p:nvPr/>
        </p:nvSpPr>
        <p:spPr>
          <a:xfrm>
            <a:off x="1103004" y="4084656"/>
            <a:ext cx="311516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Multivariate Linear Regression</a:t>
            </a:r>
            <a:endParaRPr/>
          </a:p>
        </p:txBody>
      </p:sp>
      <p:pic>
        <p:nvPicPr>
          <p:cNvPr id="148" name="Google Shape;148;p7" descr="Lesson 3 - Simple Linear Regression · RN Financial Research Centre"/>
          <p:cNvPicPr preferRelativeResize="0"/>
          <p:nvPr/>
        </p:nvPicPr>
        <p:blipFill rotWithShape="1">
          <a:blip r:embed="rId5">
            <a:alphaModFix/>
          </a:blip>
          <a:srcRect/>
          <a:stretch/>
        </p:blipFill>
        <p:spPr>
          <a:xfrm>
            <a:off x="1034322" y="4585332"/>
            <a:ext cx="2222500" cy="2222500"/>
          </a:xfrm>
          <a:prstGeom prst="rect">
            <a:avLst/>
          </a:prstGeom>
          <a:noFill/>
          <a:ln>
            <a:noFill/>
          </a:ln>
        </p:spPr>
      </p:pic>
      <p:pic>
        <p:nvPicPr>
          <p:cNvPr id="149" name="Google Shape;149;p7"/>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540088" y="4335423"/>
            <a:ext cx="3069688" cy="423730"/>
          </a:xfrm>
          <a:prstGeom prst="rect">
            <a:avLst/>
          </a:prstGeom>
          <a:noFill/>
          <a:ln>
            <a:noFill/>
          </a:ln>
        </p:spPr>
      </p:pic>
      <p:cxnSp>
        <p:nvCxnSpPr>
          <p:cNvPr id="2" name="Straight Connector 1">
            <a:extLst>
              <a:ext uri="{FF2B5EF4-FFF2-40B4-BE49-F238E27FC236}">
                <a16:creationId xmlns:a16="http://schemas.microsoft.com/office/drawing/2014/main" id="{32A9D851-BF8B-0D04-C1CB-1E585ED8715F}"/>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p:nvPr/>
        </p:nvSpPr>
        <p:spPr>
          <a:xfrm>
            <a:off x="111512" y="142019"/>
            <a:ext cx="581864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Logistic Regression </a:t>
            </a:r>
            <a:endParaRPr/>
          </a:p>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(binary classification model)</a:t>
            </a:r>
            <a:endParaRPr/>
          </a:p>
        </p:txBody>
      </p:sp>
      <p:pic>
        <p:nvPicPr>
          <p:cNvPr id="155" name="Google Shape;155;p8"/>
          <p:cNvPicPr preferRelativeResize="0"/>
          <p:nvPr/>
        </p:nvPicPr>
        <p:blipFill rotWithShape="1">
          <a:blip r:embed="rId3">
            <a:alphaModFix/>
          </a:blip>
          <a:srcRect/>
          <a:stretch/>
        </p:blipFill>
        <p:spPr>
          <a:xfrm>
            <a:off x="6473880" y="2706410"/>
            <a:ext cx="5718120" cy="2518348"/>
          </a:xfrm>
          <a:prstGeom prst="rect">
            <a:avLst/>
          </a:prstGeom>
          <a:noFill/>
          <a:ln>
            <a:noFill/>
          </a:ln>
        </p:spPr>
      </p:pic>
      <p:pic>
        <p:nvPicPr>
          <p:cNvPr id="156" name="Google Shape;156;p8"/>
          <p:cNvPicPr preferRelativeResize="0"/>
          <p:nvPr/>
        </p:nvPicPr>
        <p:blipFill rotWithShape="1">
          <a:blip r:embed="rId4">
            <a:alphaModFix/>
          </a:blip>
          <a:srcRect/>
          <a:stretch/>
        </p:blipFill>
        <p:spPr>
          <a:xfrm>
            <a:off x="111512" y="1203961"/>
            <a:ext cx="3597637" cy="1749310"/>
          </a:xfrm>
          <a:prstGeom prst="rect">
            <a:avLst/>
          </a:prstGeom>
          <a:noFill/>
          <a:ln>
            <a:noFill/>
          </a:ln>
        </p:spPr>
      </p:pic>
      <p:pic>
        <p:nvPicPr>
          <p:cNvPr id="157" name="Google Shape;157;p8"/>
          <p:cNvPicPr preferRelativeResize="0"/>
          <p:nvPr/>
        </p:nvPicPr>
        <p:blipFill rotWithShape="1">
          <a:blip r:embed="rId5">
            <a:alphaModFix/>
          </a:blip>
          <a:srcRect/>
          <a:stretch/>
        </p:blipFill>
        <p:spPr>
          <a:xfrm>
            <a:off x="6841153" y="142019"/>
            <a:ext cx="4597400" cy="2070100"/>
          </a:xfrm>
          <a:prstGeom prst="rect">
            <a:avLst/>
          </a:prstGeom>
          <a:noFill/>
          <a:ln>
            <a:noFill/>
          </a:ln>
        </p:spPr>
      </p:pic>
      <p:sp>
        <p:nvSpPr>
          <p:cNvPr id="158" name="Google Shape;158;p8"/>
          <p:cNvSpPr txBox="1"/>
          <p:nvPr/>
        </p:nvSpPr>
        <p:spPr>
          <a:xfrm>
            <a:off x="2923967" y="3503436"/>
            <a:ext cx="2996262" cy="160043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The "beta" coefficients are fitted using </a:t>
            </a:r>
            <a:r>
              <a:rPr lang="en-US" sz="1400" b="0" i="0" u="none" strike="noStrike" cap="none">
                <a:solidFill>
                  <a:srgbClr val="FF0000"/>
                </a:solidFill>
                <a:latin typeface="Arial"/>
                <a:ea typeface="Arial"/>
                <a:cs typeface="Arial"/>
                <a:sym typeface="Arial"/>
              </a:rPr>
              <a:t>iteratively gradient descent.</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Common error function consists of two separate functions (for target values 0 and 1). It is called "Log-Loss" error function.</a:t>
            </a:r>
            <a:endParaRPr/>
          </a:p>
        </p:txBody>
      </p:sp>
      <p:pic>
        <p:nvPicPr>
          <p:cNvPr id="159" name="Google Shape;159;p8" descr="Introduction to Logistic Regression | by Ayush Pant | Towards Data Science"/>
          <p:cNvPicPr preferRelativeResize="0"/>
          <p:nvPr/>
        </p:nvPicPr>
        <p:blipFill rotWithShape="1">
          <a:blip r:embed="rId6">
            <a:alphaModFix/>
          </a:blip>
          <a:srcRect/>
          <a:stretch/>
        </p:blipFill>
        <p:spPr>
          <a:xfrm>
            <a:off x="1339494" y="2177453"/>
            <a:ext cx="2369655" cy="862940"/>
          </a:xfrm>
          <a:prstGeom prst="rect">
            <a:avLst/>
          </a:prstGeom>
          <a:noFill/>
          <a:ln>
            <a:noFill/>
          </a:ln>
        </p:spPr>
      </p:pic>
      <p:pic>
        <p:nvPicPr>
          <p:cNvPr id="160" name="Google Shape;160;p8"/>
          <p:cNvPicPr preferRelativeResize="0"/>
          <p:nvPr/>
        </p:nvPicPr>
        <p:blipFill rotWithShape="1">
          <a:blip r:embed="rId7">
            <a:alphaModFix/>
          </a:blip>
          <a:srcRect/>
          <a:stretch/>
        </p:blipFill>
        <p:spPr>
          <a:xfrm>
            <a:off x="67364" y="6344153"/>
            <a:ext cx="4513817" cy="447315"/>
          </a:xfrm>
          <a:prstGeom prst="rect">
            <a:avLst/>
          </a:prstGeom>
          <a:noFill/>
          <a:ln>
            <a:noFill/>
          </a:ln>
        </p:spPr>
      </p:pic>
      <p:sp>
        <p:nvSpPr>
          <p:cNvPr id="161" name="Google Shape;161;p8"/>
          <p:cNvSpPr txBox="1"/>
          <p:nvPr/>
        </p:nvSpPr>
        <p:spPr>
          <a:xfrm>
            <a:off x="67364" y="5507945"/>
            <a:ext cx="435473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If “q” is model prediction, and “p” is probability of actual label, then similarity between q &amp; p can be expressed as </a:t>
            </a:r>
            <a:r>
              <a:rPr lang="en-US" sz="1400" b="1" i="0" u="none" strike="noStrike" cap="none">
                <a:solidFill>
                  <a:srgbClr val="0070C0"/>
                </a:solidFill>
                <a:latin typeface="Calibri"/>
                <a:ea typeface="Calibri"/>
                <a:cs typeface="Calibri"/>
                <a:sym typeface="Calibri"/>
              </a:rPr>
              <a:t>cross-entropy</a:t>
            </a:r>
            <a:r>
              <a:rPr lang="en-US" sz="1400" b="0" i="0" u="none" strike="noStrike" cap="none">
                <a:solidFill>
                  <a:schemeClr val="dk1"/>
                </a:solidFill>
                <a:latin typeface="Calibri"/>
                <a:ea typeface="Calibri"/>
                <a:cs typeface="Calibri"/>
                <a:sym typeface="Calibri"/>
              </a:rPr>
              <a:t> H(p,q):</a:t>
            </a:r>
            <a:endParaRPr sz="1400" b="0" i="0" u="none" strike="noStrike" cap="none">
              <a:solidFill>
                <a:schemeClr val="dk1"/>
              </a:solidFill>
              <a:latin typeface="Calibri"/>
              <a:ea typeface="Calibri"/>
              <a:cs typeface="Calibri"/>
              <a:sym typeface="Calibri"/>
            </a:endParaRPr>
          </a:p>
        </p:txBody>
      </p:sp>
      <p:pic>
        <p:nvPicPr>
          <p:cNvPr id="162" name="Google Shape;162;p8"/>
          <p:cNvPicPr preferRelativeResize="0"/>
          <p:nvPr/>
        </p:nvPicPr>
        <p:blipFill rotWithShape="1">
          <a:blip r:embed="rId8">
            <a:alphaModFix/>
          </a:blip>
          <a:srcRect/>
          <a:stretch/>
        </p:blipFill>
        <p:spPr>
          <a:xfrm>
            <a:off x="118893" y="3429000"/>
            <a:ext cx="2441201" cy="1749310"/>
          </a:xfrm>
          <a:prstGeom prst="rect">
            <a:avLst/>
          </a:prstGeom>
          <a:noFill/>
          <a:ln>
            <a:noFill/>
          </a:ln>
        </p:spPr>
      </p:pic>
      <p:cxnSp>
        <p:nvCxnSpPr>
          <p:cNvPr id="2" name="Straight Connector 1">
            <a:extLst>
              <a:ext uri="{FF2B5EF4-FFF2-40B4-BE49-F238E27FC236}">
                <a16:creationId xmlns:a16="http://schemas.microsoft.com/office/drawing/2014/main" id="{61A92EB7-DC38-1157-564B-997059533C64}"/>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9"/>
          <p:cNvSpPr txBox="1"/>
          <p:nvPr/>
        </p:nvSpPr>
        <p:spPr>
          <a:xfrm>
            <a:off x="192506" y="64169"/>
            <a:ext cx="3332572" cy="4646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Decision Tree (DT)</a:t>
            </a:r>
            <a:endParaRPr sz="1400" b="0" i="0" u="none" strike="noStrike" cap="none">
              <a:solidFill>
                <a:srgbClr val="000000"/>
              </a:solidFill>
              <a:latin typeface="Arial"/>
              <a:ea typeface="Arial"/>
              <a:cs typeface="Arial"/>
              <a:sym typeface="Arial"/>
            </a:endParaRPr>
          </a:p>
        </p:txBody>
      </p:sp>
      <p:sp>
        <p:nvSpPr>
          <p:cNvPr id="168" name="Google Shape;168;p9"/>
          <p:cNvSpPr txBox="1"/>
          <p:nvPr/>
        </p:nvSpPr>
        <p:spPr>
          <a:xfrm>
            <a:off x="301684" y="3957432"/>
            <a:ext cx="6170554" cy="2715856"/>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70C0"/>
                </a:solidFill>
                <a:latin typeface="Calibri"/>
                <a:ea typeface="Calibri"/>
                <a:cs typeface="Calibri"/>
                <a:sym typeface="Calibri"/>
              </a:rPr>
              <a:t>ID3 (Iterative Dichotomiser 3)</a:t>
            </a:r>
            <a:r>
              <a:rPr lang="en-US" sz="1400" b="0" i="0" u="none" strike="noStrike" cap="none">
                <a:solidFill>
                  <a:schemeClr val="dk1"/>
                </a:solidFill>
                <a:latin typeface="Calibri"/>
                <a:ea typeface="Calibri"/>
                <a:cs typeface="Calibri"/>
                <a:sym typeface="Calibri"/>
              </a:rPr>
              <a:t> – uses smallest </a:t>
            </a:r>
            <a:r>
              <a:rPr lang="en-US" sz="1400" b="1" i="0" u="none" strike="noStrike" cap="none">
                <a:solidFill>
                  <a:srgbClr val="FF0000"/>
                </a:solidFill>
                <a:latin typeface="Calibri"/>
                <a:ea typeface="Calibri"/>
                <a:cs typeface="Calibri"/>
                <a:sym typeface="Calibri"/>
              </a:rPr>
              <a:t>Entropy metrics</a:t>
            </a:r>
            <a:r>
              <a:rPr lang="en-US" sz="1400" b="0" i="0" u="none" strike="noStrike" cap="none">
                <a:solidFill>
                  <a:schemeClr val="dk1"/>
                </a:solidFill>
                <a:latin typeface="Calibri"/>
                <a:ea typeface="Calibri"/>
                <a:cs typeface="Calibri"/>
                <a:sym typeface="Calibri"/>
              </a:rPr>
              <a:t> </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70C0"/>
                </a:solidFill>
                <a:latin typeface="Calibri"/>
                <a:ea typeface="Calibri"/>
                <a:cs typeface="Calibri"/>
                <a:sym typeface="Calibri"/>
              </a:rPr>
              <a:t>C4.5</a:t>
            </a:r>
            <a:r>
              <a:rPr lang="en-US" sz="1400" b="0" i="0" u="none" strike="noStrike" cap="none">
                <a:solidFill>
                  <a:schemeClr val="dk1"/>
                </a:solidFill>
                <a:latin typeface="Calibri"/>
                <a:ea typeface="Calibri"/>
                <a:cs typeface="Calibri"/>
                <a:sym typeface="Calibri"/>
              </a:rPr>
              <a:t> – successor of ID3 (since 1993), uses </a:t>
            </a:r>
            <a:r>
              <a:rPr lang="en-US" sz="1400" b="1" i="0" u="none" strike="noStrike" cap="none">
                <a:solidFill>
                  <a:srgbClr val="FF0000"/>
                </a:solidFill>
                <a:latin typeface="Calibri"/>
                <a:ea typeface="Calibri"/>
                <a:cs typeface="Calibri"/>
                <a:sym typeface="Calibri"/>
              </a:rPr>
              <a:t>Entropy metrics</a:t>
            </a:r>
            <a:endParaRPr sz="1400" b="1" i="0" u="none" strike="noStrike" cap="none">
              <a:solidFill>
                <a:srgbClr val="FF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70C0"/>
                </a:solidFill>
                <a:latin typeface="Calibri"/>
                <a:ea typeface="Calibri"/>
                <a:cs typeface="Calibri"/>
                <a:sym typeface="Calibri"/>
              </a:rPr>
              <a:t>CART (Classification And Regression Tree)</a:t>
            </a:r>
            <a:r>
              <a:rPr lang="en-US" sz="1400" b="0" i="0" u="none" strike="noStrike" cap="none">
                <a:solidFill>
                  <a:schemeClr val="dk1"/>
                </a:solidFill>
                <a:latin typeface="Calibri"/>
                <a:ea typeface="Calibri"/>
                <a:cs typeface="Calibri"/>
                <a:sym typeface="Calibri"/>
              </a:rPr>
              <a:t> – (since 1984),  uses </a:t>
            </a:r>
            <a:r>
              <a:rPr lang="en-US" sz="1400" b="1" i="0" u="none" strike="noStrike" cap="none">
                <a:solidFill>
                  <a:srgbClr val="FF0000"/>
                </a:solidFill>
                <a:latin typeface="Calibri"/>
                <a:ea typeface="Calibri"/>
                <a:cs typeface="Calibri"/>
                <a:sym typeface="Calibri"/>
              </a:rPr>
              <a:t>Gini metrics</a:t>
            </a:r>
            <a:r>
              <a:rPr lang="en-US" sz="1400" b="0" i="0" u="none" strike="noStrike" cap="none">
                <a:solidFill>
                  <a:schemeClr val="dk1"/>
                </a:solidFill>
                <a:latin typeface="Calibri"/>
                <a:ea typeface="Calibri"/>
                <a:cs typeface="Calibri"/>
                <a:sym typeface="Calibri"/>
              </a:rPr>
              <a:t> </a:t>
            </a:r>
            <a:br>
              <a:rPr lang="en-US" sz="1400" b="0" i="0" u="none" strike="noStrike" cap="none">
                <a:solidFill>
                  <a:schemeClr val="dk1"/>
                </a:solidFill>
                <a:latin typeface="Calibri"/>
                <a:ea typeface="Calibri"/>
                <a:cs typeface="Calibri"/>
                <a:sym typeface="Calibri"/>
              </a:rPr>
            </a:b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70C0"/>
                </a:solidFill>
                <a:latin typeface="Calibri"/>
                <a:ea typeface="Calibri"/>
                <a:cs typeface="Calibri"/>
                <a:sym typeface="Calibri"/>
              </a:rPr>
              <a:t>CHAID (CHi-squared Automatic Interaction Detector)</a:t>
            </a:r>
            <a:r>
              <a:rPr lang="en-US" sz="1400" b="0" i="0" u="none" strike="noStrike" cap="none">
                <a:solidFill>
                  <a:schemeClr val="dk1"/>
                </a:solidFill>
                <a:latin typeface="Calibri"/>
                <a:ea typeface="Calibri"/>
                <a:cs typeface="Calibri"/>
                <a:sym typeface="Calibri"/>
              </a:rPr>
              <a:t>. Performs multi-level splits when computing classification trees.</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70C0"/>
                </a:solidFill>
                <a:latin typeface="Calibri"/>
                <a:ea typeface="Calibri"/>
                <a:cs typeface="Calibri"/>
                <a:sym typeface="Calibri"/>
              </a:rPr>
              <a:t>MARS</a:t>
            </a:r>
            <a:r>
              <a:rPr lang="en-US" sz="1400" b="0" i="0" u="none" strike="noStrike" cap="none">
                <a:solidFill>
                  <a:schemeClr val="dk1"/>
                </a:solidFill>
                <a:latin typeface="Calibri"/>
                <a:ea typeface="Calibri"/>
                <a:cs typeface="Calibri"/>
                <a:sym typeface="Calibri"/>
              </a:rPr>
              <a:t>: extends decision trees to handle numerical data better.</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1" i="0" u="none" strike="noStrike" cap="none">
                <a:solidFill>
                  <a:srgbClr val="0070C0"/>
                </a:solidFill>
                <a:latin typeface="Calibri"/>
                <a:ea typeface="Calibri"/>
                <a:cs typeface="Calibri"/>
                <a:sym typeface="Calibri"/>
              </a:rPr>
              <a:t>Conditional Inference Trees</a:t>
            </a:r>
            <a:r>
              <a:rPr lang="en-US" sz="1400" b="0" i="0" u="none" strike="noStrike" cap="none">
                <a:solidFill>
                  <a:schemeClr val="dk1"/>
                </a:solidFill>
                <a:latin typeface="Calibri"/>
                <a:ea typeface="Calibri"/>
                <a:cs typeface="Calibri"/>
                <a:sym typeface="Calibri"/>
              </a:rPr>
              <a:t>. Statistics-based approach that uses non-parametric tests as splitting criteria, corrected for multiple testing to avoid overfitting. This approach results in unbiased predictor selection and does not require pruning.</a:t>
            </a:r>
            <a:endParaRPr sz="1400" b="0" i="0" u="none" strike="noStrike" cap="none">
              <a:solidFill>
                <a:schemeClr val="dk1"/>
              </a:solidFill>
              <a:latin typeface="Calibri"/>
              <a:ea typeface="Calibri"/>
              <a:cs typeface="Calibri"/>
              <a:sym typeface="Calibri"/>
            </a:endParaRPr>
          </a:p>
        </p:txBody>
      </p:sp>
      <p:sp>
        <p:nvSpPr>
          <p:cNvPr id="169" name="Google Shape;169;p9"/>
          <p:cNvSpPr txBox="1"/>
          <p:nvPr/>
        </p:nvSpPr>
        <p:spPr>
          <a:xfrm>
            <a:off x="192507" y="649394"/>
            <a:ext cx="6546960" cy="22511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DT goes from observations about an item (represented in the branches) to conclusions about the item's target value (represented in the leaves).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DT can do classification or regression. </a:t>
            </a:r>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DTs are intuitive and easily interpretable.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Algorithms for constructing DTs usually work top-down, by choosing and splitting on a variable at each step that most informative for the target label (produces the purest daughter nodes).</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Splits can result in more than two branches.</a:t>
            </a:r>
            <a:endParaRPr/>
          </a:p>
        </p:txBody>
      </p:sp>
      <p:pic>
        <p:nvPicPr>
          <p:cNvPr id="170" name="Google Shape;170;p9" descr="Image result for decision tre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33557" y="528850"/>
            <a:ext cx="4333413" cy="3559589"/>
          </a:xfrm>
          <a:prstGeom prst="rect">
            <a:avLst/>
          </a:prstGeom>
          <a:noFill/>
          <a:ln>
            <a:noFill/>
          </a:ln>
        </p:spPr>
      </p:pic>
      <p:sp>
        <p:nvSpPr>
          <p:cNvPr id="171" name="Google Shape;171;p9"/>
          <p:cNvSpPr txBox="1"/>
          <p:nvPr/>
        </p:nvSpPr>
        <p:spPr>
          <a:xfrm>
            <a:off x="192505" y="3492750"/>
            <a:ext cx="5227633" cy="46468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Decision Tree Building Algorithms</a:t>
            </a:r>
            <a:endParaRPr sz="1400" b="0" i="0" u="none" strike="noStrike" cap="none">
              <a:solidFill>
                <a:srgbClr val="000000"/>
              </a:solidFill>
              <a:latin typeface="Arial"/>
              <a:ea typeface="Arial"/>
              <a:cs typeface="Arial"/>
              <a:sym typeface="Arial"/>
            </a:endParaRPr>
          </a:p>
        </p:txBody>
      </p:sp>
      <p:sp>
        <p:nvSpPr>
          <p:cNvPr id="172" name="Google Shape;172;p9"/>
          <p:cNvSpPr txBox="1"/>
          <p:nvPr/>
        </p:nvSpPr>
        <p:spPr>
          <a:xfrm>
            <a:off x="7213600" y="4809067"/>
            <a:ext cx="4653370" cy="13849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Trees:</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Greedy splitting (top-&gt;down)</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Greedy pruning (to prevent over-fitting)</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Fast and easy to build</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Surprisingly good</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rgbClr val="000000"/>
                </a:solidFill>
                <a:latin typeface="Arial"/>
                <a:ea typeface="Arial"/>
                <a:cs typeface="Arial"/>
                <a:sym typeface="Arial"/>
              </a:rPr>
              <a:t>Explainable</a:t>
            </a:r>
            <a:endParaRPr/>
          </a:p>
        </p:txBody>
      </p:sp>
      <p:cxnSp>
        <p:nvCxnSpPr>
          <p:cNvPr id="2" name="Straight Connector 1">
            <a:extLst>
              <a:ext uri="{FF2B5EF4-FFF2-40B4-BE49-F238E27FC236}">
                <a16:creationId xmlns:a16="http://schemas.microsoft.com/office/drawing/2014/main" id="{2E03F269-DA3B-71EA-3AB9-0658D8F986FB}"/>
              </a:ext>
            </a:extLst>
          </p:cNvPr>
          <p:cNvCxnSpPr/>
          <p:nvPr/>
        </p:nvCxnSpPr>
        <p:spPr>
          <a:xfrm>
            <a:off x="98854" y="6777318"/>
            <a:ext cx="12003499" cy="0"/>
          </a:xfrm>
          <a:prstGeom prst="line">
            <a:avLst/>
          </a:prstGeom>
          <a:ln w="63500">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5274</Words>
  <Application>Microsoft Macintosh PowerPoint</Application>
  <PresentationFormat>Widescreen</PresentationFormat>
  <Paragraphs>636</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Aharoni</vt: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1</cp:revision>
  <dcterms:modified xsi:type="dcterms:W3CDTF">2022-07-23T17:05:04Z</dcterms:modified>
</cp:coreProperties>
</file>